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9" r:id="rId2"/>
    <p:sldId id="1518" r:id="rId3"/>
    <p:sldId id="1527" r:id="rId4"/>
    <p:sldId id="1517" r:id="rId5"/>
    <p:sldId id="519" r:id="rId6"/>
    <p:sldId id="845" r:id="rId7"/>
    <p:sldId id="847" r:id="rId8"/>
    <p:sldId id="351" r:id="rId9"/>
    <p:sldId id="1528" r:id="rId10"/>
    <p:sldId id="1529" r:id="rId11"/>
    <p:sldId id="1530" r:id="rId12"/>
    <p:sldId id="50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LISP par type</a:t>
            </a:r>
            <a:r>
              <a:rPr lang="fr-FR" baseline="0"/>
              <a:t> d'établissement</a:t>
            </a:r>
            <a:endParaRPr lang="fr-F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'typologie services'!$A$26</c:f>
              <c:strCache>
                <c:ptCount val="1"/>
                <c:pt idx="0">
                  <c:v>LISP MCO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'typologie services'!$B$25:$G$25</c:f>
              <c:strCache>
                <c:ptCount val="6"/>
                <c:pt idx="0">
                  <c:v>APHP</c:v>
                </c:pt>
                <c:pt idx="1">
                  <c:v>Public</c:v>
                </c:pt>
                <c:pt idx="2">
                  <c:v>HIA</c:v>
                </c:pt>
                <c:pt idx="3">
                  <c:v>CLCC</c:v>
                </c:pt>
                <c:pt idx="4">
                  <c:v>ESPIC</c:v>
                </c:pt>
                <c:pt idx="5">
                  <c:v>Privé</c:v>
                </c:pt>
              </c:strCache>
            </c:strRef>
          </c:cat>
          <c:val>
            <c:numRef>
              <c:f>'typologie services'!$B$26:$G$26</c:f>
              <c:numCache>
                <c:formatCode>General</c:formatCode>
                <c:ptCount val="6"/>
                <c:pt idx="0">
                  <c:v>175</c:v>
                </c:pt>
                <c:pt idx="1">
                  <c:v>221</c:v>
                </c:pt>
                <c:pt idx="2">
                  <c:v>0</c:v>
                </c:pt>
                <c:pt idx="3">
                  <c:v>69</c:v>
                </c:pt>
                <c:pt idx="4">
                  <c:v>72</c:v>
                </c:pt>
                <c:pt idx="5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B3-4683-AC5D-1D091325D7D8}"/>
            </c:ext>
          </c:extLst>
        </c:ser>
        <c:ser>
          <c:idx val="1"/>
          <c:order val="1"/>
          <c:tx>
            <c:strRef>
              <c:f>'typologie services'!$A$27</c:f>
              <c:strCache>
                <c:ptCount val="1"/>
                <c:pt idx="0">
                  <c:v>LISP SMR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'typologie services'!$B$25:$G$25</c:f>
              <c:strCache>
                <c:ptCount val="6"/>
                <c:pt idx="0">
                  <c:v>APHP</c:v>
                </c:pt>
                <c:pt idx="1">
                  <c:v>Public</c:v>
                </c:pt>
                <c:pt idx="2">
                  <c:v>HIA</c:v>
                </c:pt>
                <c:pt idx="3">
                  <c:v>CLCC</c:v>
                </c:pt>
                <c:pt idx="4">
                  <c:v>ESPIC</c:v>
                </c:pt>
                <c:pt idx="5">
                  <c:v>Privé</c:v>
                </c:pt>
              </c:strCache>
            </c:strRef>
          </c:cat>
          <c:val>
            <c:numRef>
              <c:f>'typologie services'!$B$27:$G$27</c:f>
              <c:numCache>
                <c:formatCode>General</c:formatCode>
                <c:ptCount val="6"/>
                <c:pt idx="0">
                  <c:v>0</c:v>
                </c:pt>
                <c:pt idx="1">
                  <c:v>28</c:v>
                </c:pt>
                <c:pt idx="2">
                  <c:v>0</c:v>
                </c:pt>
                <c:pt idx="3">
                  <c:v>0</c:v>
                </c:pt>
                <c:pt idx="4">
                  <c:v>71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B3-4683-AC5D-1D091325D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956784"/>
        <c:axId val="403962064"/>
      </c:barChart>
      <c:catAx>
        <c:axId val="40395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3962064"/>
        <c:crosses val="autoZero"/>
        <c:auto val="1"/>
        <c:lblAlgn val="ctr"/>
        <c:lblOffset val="100"/>
        <c:noMultiLvlLbl val="0"/>
      </c:catAx>
      <c:valAx>
        <c:axId val="40396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395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LISP par département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'par service'!$Z$1</c:f>
              <c:strCache>
                <c:ptCount val="1"/>
                <c:pt idx="0">
                  <c:v>LISP MCO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'par service'!$Y$2:$Y$9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'par service'!$Z$2:$Z$9</c:f>
              <c:numCache>
                <c:formatCode>General</c:formatCode>
                <c:ptCount val="8"/>
                <c:pt idx="0">
                  <c:v>168</c:v>
                </c:pt>
                <c:pt idx="1">
                  <c:v>69</c:v>
                </c:pt>
                <c:pt idx="2">
                  <c:v>65</c:v>
                </c:pt>
                <c:pt idx="3">
                  <c:v>65</c:v>
                </c:pt>
                <c:pt idx="4">
                  <c:v>77</c:v>
                </c:pt>
                <c:pt idx="5">
                  <c:v>59</c:v>
                </c:pt>
                <c:pt idx="6">
                  <c:v>88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3-48C9-AEC9-4D4013395AEF}"/>
            </c:ext>
          </c:extLst>
        </c:ser>
        <c:ser>
          <c:idx val="1"/>
          <c:order val="1"/>
          <c:tx>
            <c:strRef>
              <c:f>'par service'!$AA$1</c:f>
              <c:strCache>
                <c:ptCount val="1"/>
                <c:pt idx="0">
                  <c:v>LISP SMR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'par service'!$Y$2:$Y$9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'par service'!$AA$2:$AA$9</c:f>
              <c:numCache>
                <c:formatCode>General</c:formatCode>
                <c:ptCount val="8"/>
                <c:pt idx="0">
                  <c:v>0</c:v>
                </c:pt>
                <c:pt idx="1">
                  <c:v>17</c:v>
                </c:pt>
                <c:pt idx="2">
                  <c:v>12</c:v>
                </c:pt>
                <c:pt idx="3">
                  <c:v>13</c:v>
                </c:pt>
                <c:pt idx="4">
                  <c:v>39</c:v>
                </c:pt>
                <c:pt idx="5">
                  <c:v>20</c:v>
                </c:pt>
                <c:pt idx="6">
                  <c:v>0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43-48C9-AEC9-4D4013395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08424256"/>
        <c:axId val="108444416"/>
      </c:barChart>
      <c:catAx>
        <c:axId val="10842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444416"/>
        <c:crosses val="autoZero"/>
        <c:auto val="1"/>
        <c:lblAlgn val="ctr"/>
        <c:lblOffset val="100"/>
        <c:noMultiLvlLbl val="0"/>
      </c:catAx>
      <c:valAx>
        <c:axId val="10844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4242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LISP Ile de France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A4-4A6E-8FFA-DD86EBF52F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A4-4A6E-8FFA-DD86EBF52F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'par service'!$U$30:$V$30</c:f>
              <c:strCache>
                <c:ptCount val="2"/>
                <c:pt idx="0">
                  <c:v>LISP MCO</c:v>
                </c:pt>
                <c:pt idx="1">
                  <c:v>LISP SMR</c:v>
                </c:pt>
              </c:strCache>
            </c:strRef>
          </c:cat>
          <c:val>
            <c:numRef>
              <c:f>'par service'!$U$31:$V$31</c:f>
              <c:numCache>
                <c:formatCode>General</c:formatCode>
                <c:ptCount val="2"/>
                <c:pt idx="0">
                  <c:v>686</c:v>
                </c:pt>
                <c:pt idx="1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A4-4A6E-8FFA-DD86EBF52F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LISP pour 100000 habitants par département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'par service'!$AD$1</c:f>
              <c:strCache>
                <c:ptCount val="1"/>
                <c:pt idx="0">
                  <c:v>LISP MCO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'par service'!$AC$2:$AC$9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'par service'!$AD$2:$AD$9</c:f>
              <c:numCache>
                <c:formatCode>0.00</c:formatCode>
                <c:ptCount val="8"/>
                <c:pt idx="0">
                  <c:v>8.2047194718504866</c:v>
                </c:pt>
                <c:pt idx="1">
                  <c:v>4.5935873520565291</c:v>
                </c:pt>
                <c:pt idx="2">
                  <c:v>4.2920778807436255</c:v>
                </c:pt>
                <c:pt idx="3">
                  <c:v>4.762462999325928</c:v>
                </c:pt>
                <c:pt idx="4">
                  <c:v>4.5945352478423587</c:v>
                </c:pt>
                <c:pt idx="5">
                  <c:v>3.3798163098478109</c:v>
                </c:pt>
                <c:pt idx="6">
                  <c:v>6.1153536376972637</c:v>
                </c:pt>
                <c:pt idx="7">
                  <c:v>7.2797715837564541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2-4891-9480-99DC8F965194}"/>
            </c:ext>
          </c:extLst>
        </c:ser>
        <c:ser>
          <c:idx val="1"/>
          <c:order val="1"/>
          <c:tx>
            <c:strRef>
              <c:f>'par service'!$AE$1</c:f>
              <c:strCache>
                <c:ptCount val="1"/>
                <c:pt idx="0">
                  <c:v>LISP SMR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'par service'!$AC$2:$AC$9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'par service'!$AE$2:$AE$9</c:f>
              <c:numCache>
                <c:formatCode>0.00</c:formatCode>
                <c:ptCount val="8"/>
                <c:pt idx="0">
                  <c:v>0</c:v>
                </c:pt>
                <c:pt idx="1">
                  <c:v>1.1317534055791449</c:v>
                </c:pt>
                <c:pt idx="2">
                  <c:v>0.79238360875266933</c:v>
                </c:pt>
                <c:pt idx="3">
                  <c:v>0.95249259986518564</c:v>
                </c:pt>
                <c:pt idx="4">
                  <c:v>2.3271022683876881</c:v>
                </c:pt>
                <c:pt idx="5">
                  <c:v>1.1457004440162071</c:v>
                </c:pt>
                <c:pt idx="6">
                  <c:v>0</c:v>
                </c:pt>
                <c:pt idx="7">
                  <c:v>0.84292092022443144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52-4891-9480-99DC8F965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484736"/>
        <c:axId val="108485696"/>
      </c:barChart>
      <c:catAx>
        <c:axId val="10848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485696"/>
        <c:crosses val="autoZero"/>
        <c:auto val="1"/>
        <c:lblAlgn val="ctr"/>
        <c:lblOffset val="100"/>
        <c:noMultiLvlLbl val="0"/>
      </c:catAx>
      <c:valAx>
        <c:axId val="10848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48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LISP Ile de France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A4-4A6E-8FFA-DD86EBF52F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A4-4A6E-8FFA-DD86EBF52F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'par service'!$U$30:$V$30</c:f>
              <c:strCache>
                <c:ptCount val="2"/>
                <c:pt idx="0">
                  <c:v>LISP MCO</c:v>
                </c:pt>
                <c:pt idx="1">
                  <c:v>LISP SMR</c:v>
                </c:pt>
              </c:strCache>
            </c:strRef>
          </c:cat>
          <c:val>
            <c:numRef>
              <c:f>'par service'!$U$31:$V$31</c:f>
              <c:numCache>
                <c:formatCode>General</c:formatCode>
                <c:ptCount val="2"/>
                <c:pt idx="0">
                  <c:v>686</c:v>
                </c:pt>
                <c:pt idx="1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A4-4A6E-8FFA-DD86EBF52F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LISP SMR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275522605175845"/>
          <c:y val="0.10653376246483964"/>
          <c:w val="0.72335121227173005"/>
          <c:h val="0.551047554217954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'par service'!$P$10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57-4D7D-92FF-B50D48D49D2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57-4D7D-92FF-B50D48D49D2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57-4D7D-92FF-B50D48D49D2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57-4D7D-92FF-B50D48D49D2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157-4D7D-92FF-B50D48D49D2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157-4D7D-92FF-B50D48D49D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'par service'!$Q$1:$V$1</c:f>
              <c:strCache>
                <c:ptCount val="6"/>
                <c:pt idx="0">
                  <c:v>SMR Onco</c:v>
                </c:pt>
                <c:pt idx="1">
                  <c:v>SMR Gériatrique</c:v>
                </c:pt>
                <c:pt idx="2">
                  <c:v>SMR Neuro</c:v>
                </c:pt>
                <c:pt idx="3">
                  <c:v>SMR Respiratoire</c:v>
                </c:pt>
                <c:pt idx="4">
                  <c:v>SMR pédiatrique</c:v>
                </c:pt>
                <c:pt idx="5">
                  <c:v>SMR polyvalent</c:v>
                </c:pt>
              </c:strCache>
            </c:strRef>
          </c:cat>
          <c:val>
            <c:numRef>
              <c:f>'par service'!$Q$10:$V$10</c:f>
              <c:numCache>
                <c:formatCode>General</c:formatCode>
                <c:ptCount val="6"/>
                <c:pt idx="0">
                  <c:v>34</c:v>
                </c:pt>
                <c:pt idx="1">
                  <c:v>35</c:v>
                </c:pt>
                <c:pt idx="2">
                  <c:v>16</c:v>
                </c:pt>
                <c:pt idx="3">
                  <c:v>3</c:v>
                </c:pt>
                <c:pt idx="4">
                  <c:v>5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157-4D7D-92FF-B50D48D49D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315156160"/>
        <c:axId val="1315152800"/>
      </c:barChart>
      <c:catAx>
        <c:axId val="131515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15152800"/>
        <c:crosses val="autoZero"/>
        <c:auto val="1"/>
        <c:lblAlgn val="ctr"/>
        <c:lblOffset val="100"/>
        <c:noMultiLvlLbl val="0"/>
      </c:catAx>
      <c:valAx>
        <c:axId val="131515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1515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LISP</a:t>
            </a:r>
            <a:r>
              <a:rPr lang="en-US" baseline="0"/>
              <a:t> MCO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'par service'!$A$10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4FD-42C3-8E65-0846DA79ABB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4FD-42C3-8E65-0846DA79ABB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4FD-42C3-8E65-0846DA79ABB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4FD-42C3-8E65-0846DA79ABB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4FD-42C3-8E65-0846DA79ABB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4FD-42C3-8E65-0846DA79ABB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4FD-42C3-8E65-0846DA79ABB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4FD-42C3-8E65-0846DA79ABB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4FD-42C3-8E65-0846DA79ABBB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4FD-42C3-8E65-0846DA79ABBB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4FD-42C3-8E65-0846DA79ABBB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34FD-42C3-8E65-0846DA79AB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'par service'!$B$1:$M$1</c:f>
              <c:strCache>
                <c:ptCount val="12"/>
                <c:pt idx="0">
                  <c:v>Onco / hémato</c:v>
                </c:pt>
                <c:pt idx="1">
                  <c:v>neurologie</c:v>
                </c:pt>
                <c:pt idx="2">
                  <c:v>neuro onco</c:v>
                </c:pt>
                <c:pt idx="3">
                  <c:v>gériatrie</c:v>
                </c:pt>
                <c:pt idx="4">
                  <c:v>médecine</c:v>
                </c:pt>
                <c:pt idx="5">
                  <c:v>hepato gastro</c:v>
                </c:pt>
                <c:pt idx="6">
                  <c:v>pneumo / cardio</c:v>
                </c:pt>
                <c:pt idx="7">
                  <c:v>dermato</c:v>
                </c:pt>
                <c:pt idx="8">
                  <c:v>chirurgie</c:v>
                </c:pt>
                <c:pt idx="9">
                  <c:v>infectieux</c:v>
                </c:pt>
                <c:pt idx="10">
                  <c:v>pancréatologie</c:v>
                </c:pt>
                <c:pt idx="11">
                  <c:v>Pédiatriques</c:v>
                </c:pt>
              </c:strCache>
            </c:strRef>
          </c:cat>
          <c:val>
            <c:numRef>
              <c:f>'par service'!$B$10:$M$10</c:f>
              <c:numCache>
                <c:formatCode>General</c:formatCode>
                <c:ptCount val="12"/>
                <c:pt idx="0">
                  <c:v>252</c:v>
                </c:pt>
                <c:pt idx="1">
                  <c:v>11</c:v>
                </c:pt>
                <c:pt idx="2">
                  <c:v>8</c:v>
                </c:pt>
                <c:pt idx="3">
                  <c:v>98</c:v>
                </c:pt>
                <c:pt idx="4">
                  <c:v>177</c:v>
                </c:pt>
                <c:pt idx="5">
                  <c:v>31</c:v>
                </c:pt>
                <c:pt idx="6">
                  <c:v>71</c:v>
                </c:pt>
                <c:pt idx="7">
                  <c:v>7</c:v>
                </c:pt>
                <c:pt idx="8">
                  <c:v>13</c:v>
                </c:pt>
                <c:pt idx="9">
                  <c:v>3</c:v>
                </c:pt>
                <c:pt idx="10">
                  <c:v>4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4FD-42C3-8E65-0846DA79AB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715652384"/>
        <c:axId val="1715650464"/>
      </c:barChart>
      <c:catAx>
        <c:axId val="1715652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15650464"/>
        <c:crosses val="autoZero"/>
        <c:auto val="1"/>
        <c:lblAlgn val="ctr"/>
        <c:lblOffset val="100"/>
        <c:noMultiLvlLbl val="0"/>
      </c:catAx>
      <c:valAx>
        <c:axId val="17156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156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35C81-18BD-4AA9-B5E2-397A803EA8E5}" type="doc">
      <dgm:prSet loTypeId="urn:microsoft.com/office/officeart/2009/3/layout/IncreasingArrowsProcess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r-FR"/>
        </a:p>
      </dgm:t>
    </dgm:pt>
    <dgm:pt modelId="{F78B6436-466F-4D1E-80EE-003640B01901}">
      <dgm:prSet phldrT="[Texte]"/>
      <dgm:spPr/>
      <dgm:t>
        <a:bodyPr/>
        <a:lstStyle/>
        <a:p>
          <a:r>
            <a:rPr lang="fr-FR" dirty="0"/>
            <a:t>Diagnostic régional</a:t>
          </a:r>
        </a:p>
      </dgm:t>
    </dgm:pt>
    <dgm:pt modelId="{E6C21222-10DA-4878-84F2-CDBA8CB5F0E2}" type="parTrans" cxnId="{0BF5DE72-BD18-4334-A4E4-818F3B2786F2}">
      <dgm:prSet/>
      <dgm:spPr/>
      <dgm:t>
        <a:bodyPr/>
        <a:lstStyle/>
        <a:p>
          <a:endParaRPr lang="fr-FR"/>
        </a:p>
      </dgm:t>
    </dgm:pt>
    <dgm:pt modelId="{CD94E1EC-1E84-4024-A8E2-6D08BE216AD3}" type="sibTrans" cxnId="{0BF5DE72-BD18-4334-A4E4-818F3B2786F2}">
      <dgm:prSet/>
      <dgm:spPr/>
      <dgm:t>
        <a:bodyPr/>
        <a:lstStyle/>
        <a:p>
          <a:endParaRPr lang="fr-FR"/>
        </a:p>
      </dgm:t>
    </dgm:pt>
    <dgm:pt modelId="{5D2EAE30-964B-4DF2-97C4-C665373693EF}">
      <dgm:prSet phldrT="[Texte]"/>
      <dgm:spPr/>
      <dgm:t>
        <a:bodyPr/>
        <a:lstStyle/>
        <a:p>
          <a:r>
            <a:rPr lang="fr-FR" dirty="0"/>
            <a:t>Mise en place de contrats départementaux de soins palliatifs</a:t>
          </a:r>
        </a:p>
      </dgm:t>
    </dgm:pt>
    <dgm:pt modelId="{F1F3456F-5E4E-4F96-95F8-A6B2D1071441}" type="parTrans" cxnId="{B6A92638-9FA8-41E2-AF94-347394F2EDCC}">
      <dgm:prSet/>
      <dgm:spPr/>
      <dgm:t>
        <a:bodyPr/>
        <a:lstStyle/>
        <a:p>
          <a:endParaRPr lang="fr-FR"/>
        </a:p>
      </dgm:t>
    </dgm:pt>
    <dgm:pt modelId="{AD507F44-483B-4C9D-84AC-9646BCC12BB3}" type="sibTrans" cxnId="{B6A92638-9FA8-41E2-AF94-347394F2EDCC}">
      <dgm:prSet/>
      <dgm:spPr/>
      <dgm:t>
        <a:bodyPr/>
        <a:lstStyle/>
        <a:p>
          <a:endParaRPr lang="fr-FR"/>
        </a:p>
      </dgm:t>
    </dgm:pt>
    <dgm:pt modelId="{8577EB29-FDBA-4A77-B87E-DA26F7CF976C}">
      <dgm:prSet phldrT="[Texte]"/>
      <dgm:spPr/>
      <dgm:t>
        <a:bodyPr/>
        <a:lstStyle/>
        <a:p>
          <a:pPr>
            <a:buNone/>
          </a:pPr>
          <a:r>
            <a:rPr lang="fr-FR" dirty="0"/>
            <a:t>Finalisé au T1 2026</a:t>
          </a:r>
        </a:p>
      </dgm:t>
    </dgm:pt>
    <dgm:pt modelId="{630A071A-8F1D-43F8-B7BB-6FE779FD5EFA}" type="parTrans" cxnId="{25BFFD1D-D8DC-48A0-96F1-BE3B5A47CBC5}">
      <dgm:prSet/>
      <dgm:spPr/>
      <dgm:t>
        <a:bodyPr/>
        <a:lstStyle/>
        <a:p>
          <a:endParaRPr lang="fr-FR"/>
        </a:p>
      </dgm:t>
    </dgm:pt>
    <dgm:pt modelId="{3E4DBB4C-0D55-46C5-8FF1-977DC1518878}" type="sibTrans" cxnId="{25BFFD1D-D8DC-48A0-96F1-BE3B5A47CBC5}">
      <dgm:prSet/>
      <dgm:spPr/>
      <dgm:t>
        <a:bodyPr/>
        <a:lstStyle/>
        <a:p>
          <a:endParaRPr lang="fr-FR"/>
        </a:p>
      </dgm:t>
    </dgm:pt>
    <dgm:pt modelId="{3D6E5306-1259-4276-853A-1F5B5855B4BC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Entre les acteurs des soins palliatifs (au sens large / professionnels et bénévoles)</a:t>
          </a:r>
        </a:p>
      </dgm:t>
    </dgm:pt>
    <dgm:pt modelId="{2A64358F-2781-48C9-A35D-FE7A0E44E4BA}" type="parTrans" cxnId="{18472A3F-17FF-4B93-85E1-C37947187849}">
      <dgm:prSet/>
      <dgm:spPr/>
      <dgm:t>
        <a:bodyPr/>
        <a:lstStyle/>
        <a:p>
          <a:endParaRPr lang="fr-FR"/>
        </a:p>
      </dgm:t>
    </dgm:pt>
    <dgm:pt modelId="{09FCDB2A-867E-48F6-8C62-AC57ACE3A36F}" type="sibTrans" cxnId="{18472A3F-17FF-4B93-85E1-C37947187849}">
      <dgm:prSet/>
      <dgm:spPr/>
      <dgm:t>
        <a:bodyPr/>
        <a:lstStyle/>
        <a:p>
          <a:endParaRPr lang="fr-FR"/>
        </a:p>
      </dgm:t>
    </dgm:pt>
    <dgm:pt modelId="{3689EE14-A2C8-4203-BEAC-2E01EB780E0F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Définissant les objectifs</a:t>
          </a:r>
        </a:p>
      </dgm:t>
    </dgm:pt>
    <dgm:pt modelId="{30A5A25A-D14C-4B36-B57F-FB742EC2C858}" type="parTrans" cxnId="{7F13088A-0DBF-4E15-9AB6-7F0DECB2D9DA}">
      <dgm:prSet/>
      <dgm:spPr/>
      <dgm:t>
        <a:bodyPr/>
        <a:lstStyle/>
        <a:p>
          <a:endParaRPr lang="fr-FR"/>
        </a:p>
      </dgm:t>
    </dgm:pt>
    <dgm:pt modelId="{D2254845-DA16-4836-A55B-A2224F140116}" type="sibTrans" cxnId="{7F13088A-0DBF-4E15-9AB6-7F0DECB2D9DA}">
      <dgm:prSet/>
      <dgm:spPr/>
      <dgm:t>
        <a:bodyPr/>
        <a:lstStyle/>
        <a:p>
          <a:endParaRPr lang="fr-FR"/>
        </a:p>
      </dgm:t>
    </dgm:pt>
    <dgm:pt modelId="{23AF5AE1-1C25-4B18-822D-EBF5664018E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Un contrat par département sous l’égide de chaque DD ARS</a:t>
          </a:r>
        </a:p>
      </dgm:t>
    </dgm:pt>
    <dgm:pt modelId="{6784B27B-5760-48BF-9E8E-D0922FCB3ACF}" type="parTrans" cxnId="{B6A34A18-4CE6-46F6-AD1E-D999A21F13BA}">
      <dgm:prSet/>
      <dgm:spPr/>
      <dgm:t>
        <a:bodyPr/>
        <a:lstStyle/>
        <a:p>
          <a:endParaRPr lang="fr-FR"/>
        </a:p>
      </dgm:t>
    </dgm:pt>
    <dgm:pt modelId="{0EDA6814-227D-40CC-ADF3-95033F61B035}" type="sibTrans" cxnId="{B6A34A18-4CE6-46F6-AD1E-D999A21F13BA}">
      <dgm:prSet/>
      <dgm:spPr/>
      <dgm:t>
        <a:bodyPr/>
        <a:lstStyle/>
        <a:p>
          <a:endParaRPr lang="fr-FR"/>
        </a:p>
      </dgm:t>
    </dgm:pt>
    <dgm:pt modelId="{75EDBDB3-B91E-41A8-8A15-3522808E9683}">
      <dgm:prSet phldrT="[Texte]"/>
      <dgm:spPr/>
      <dgm:t>
        <a:bodyPr/>
        <a:lstStyle/>
        <a:p>
          <a:r>
            <a:rPr lang="fr-FR" dirty="0"/>
            <a:t>Finalisé en 2024</a:t>
          </a:r>
        </a:p>
      </dgm:t>
    </dgm:pt>
    <dgm:pt modelId="{028094B8-6CAB-48D1-8ACC-97DDF400E522}" type="parTrans" cxnId="{707AA28C-C233-4FF3-8C0D-E7D5DEFD8327}">
      <dgm:prSet/>
      <dgm:spPr/>
      <dgm:t>
        <a:bodyPr/>
        <a:lstStyle/>
        <a:p>
          <a:endParaRPr lang="fr-FR"/>
        </a:p>
      </dgm:t>
    </dgm:pt>
    <dgm:pt modelId="{8D577939-4F93-49E0-9C75-47CB16346FE5}" type="sibTrans" cxnId="{707AA28C-C233-4FF3-8C0D-E7D5DEFD8327}">
      <dgm:prSet/>
      <dgm:spPr/>
      <dgm:t>
        <a:bodyPr/>
        <a:lstStyle/>
        <a:p>
          <a:endParaRPr lang="fr-FR"/>
        </a:p>
      </dgm:t>
    </dgm:pt>
    <dgm:pt modelId="{1810461C-D37B-4F46-AFB3-84964398787B}">
      <dgm:prSet phldrT="[Texte]"/>
      <dgm:spPr/>
      <dgm:t>
        <a:bodyPr/>
        <a:lstStyle/>
        <a:p>
          <a:r>
            <a:rPr lang="fr-FR" dirty="0"/>
            <a:t>Déclinaison par territoire</a:t>
          </a:r>
        </a:p>
      </dgm:t>
    </dgm:pt>
    <dgm:pt modelId="{F193BF26-752D-4B29-A4A5-82FCAC6DCEEC}" type="parTrans" cxnId="{EDC8928A-F9C2-40FD-BB85-903335985B07}">
      <dgm:prSet/>
      <dgm:spPr/>
      <dgm:t>
        <a:bodyPr/>
        <a:lstStyle/>
        <a:p>
          <a:endParaRPr lang="fr-FR"/>
        </a:p>
      </dgm:t>
    </dgm:pt>
    <dgm:pt modelId="{25777C0A-7FC6-4288-BF07-E12AFF59E640}" type="sibTrans" cxnId="{EDC8928A-F9C2-40FD-BB85-903335985B07}">
      <dgm:prSet/>
      <dgm:spPr/>
      <dgm:t>
        <a:bodyPr/>
        <a:lstStyle/>
        <a:p>
          <a:endParaRPr lang="fr-FR"/>
        </a:p>
      </dgm:t>
    </dgm:pt>
    <dgm:pt modelId="{CA96E33D-22BD-4794-986D-AF8F4C2C4B1D}">
      <dgm:prSet phldrT="[Texte]"/>
      <dgm:spPr/>
      <dgm:t>
        <a:bodyPr/>
        <a:lstStyle/>
        <a:p>
          <a:r>
            <a:rPr lang="fr-FR" dirty="0"/>
            <a:t>Identification des acteurs</a:t>
          </a:r>
        </a:p>
      </dgm:t>
    </dgm:pt>
    <dgm:pt modelId="{22B1A0EF-FE27-4338-A14C-4B757E2D125C}" type="parTrans" cxnId="{2F65A113-8EC1-478A-9307-EE38EDB9CA92}">
      <dgm:prSet/>
      <dgm:spPr/>
      <dgm:t>
        <a:bodyPr/>
        <a:lstStyle/>
        <a:p>
          <a:endParaRPr lang="fr-FR"/>
        </a:p>
      </dgm:t>
    </dgm:pt>
    <dgm:pt modelId="{E699BF89-9650-49CA-B86D-BA7176FA32E1}" type="sibTrans" cxnId="{2F65A113-8EC1-478A-9307-EE38EDB9CA92}">
      <dgm:prSet/>
      <dgm:spPr/>
      <dgm:t>
        <a:bodyPr/>
        <a:lstStyle/>
        <a:p>
          <a:endParaRPr lang="fr-FR"/>
        </a:p>
      </dgm:t>
    </dgm:pt>
    <dgm:pt modelId="{C57CA923-451C-48C4-9123-02B8EFD87492}">
      <dgm:prSet phldrT="[Texte]"/>
      <dgm:spPr/>
      <dgm:t>
        <a:bodyPr/>
        <a:lstStyle/>
        <a:p>
          <a:r>
            <a:rPr lang="fr-FR" dirty="0"/>
            <a:t>Identification des problématiques spécifiques</a:t>
          </a:r>
        </a:p>
      </dgm:t>
    </dgm:pt>
    <dgm:pt modelId="{FC72954E-C5F2-48B6-980F-631797707C7E}" type="parTrans" cxnId="{2C455EE6-6F90-440B-8D5D-56319C7C0713}">
      <dgm:prSet/>
      <dgm:spPr/>
      <dgm:t>
        <a:bodyPr/>
        <a:lstStyle/>
        <a:p>
          <a:endParaRPr lang="fr-FR"/>
        </a:p>
      </dgm:t>
    </dgm:pt>
    <dgm:pt modelId="{247DA655-F712-462E-A646-F270BD3B4B46}" type="sibTrans" cxnId="{2C455EE6-6F90-440B-8D5D-56319C7C0713}">
      <dgm:prSet/>
      <dgm:spPr/>
      <dgm:t>
        <a:bodyPr/>
        <a:lstStyle/>
        <a:p>
          <a:endParaRPr lang="fr-FR"/>
        </a:p>
      </dgm:t>
    </dgm:pt>
    <dgm:pt modelId="{B3220054-5562-4D02-8D1A-FCD734464322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Suivi et élargissement</a:t>
          </a:r>
        </a:p>
      </dgm:t>
    </dgm:pt>
    <dgm:pt modelId="{B797EF38-DD6B-4BED-9560-1D34A8A123BD}" type="parTrans" cxnId="{BCED7941-3E2A-4CC1-B16C-23886F0BF01D}">
      <dgm:prSet/>
      <dgm:spPr/>
      <dgm:t>
        <a:bodyPr/>
        <a:lstStyle/>
        <a:p>
          <a:endParaRPr lang="fr-FR"/>
        </a:p>
      </dgm:t>
    </dgm:pt>
    <dgm:pt modelId="{85E9F64A-444A-454D-88AC-7845522D433A}" type="sibTrans" cxnId="{BCED7941-3E2A-4CC1-B16C-23886F0BF01D}">
      <dgm:prSet/>
      <dgm:spPr/>
      <dgm:t>
        <a:bodyPr/>
        <a:lstStyle/>
        <a:p>
          <a:endParaRPr lang="fr-FR"/>
        </a:p>
      </dgm:t>
    </dgm:pt>
    <dgm:pt modelId="{348E984B-7F66-467B-829E-EA7EF552555F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A venir</a:t>
          </a:r>
        </a:p>
      </dgm:t>
    </dgm:pt>
    <dgm:pt modelId="{15442CA5-2731-41E9-9CEC-696A783F77BC}" type="parTrans" cxnId="{20ADCC09-12C2-410E-9B8C-CC619FBD1AB1}">
      <dgm:prSet/>
      <dgm:spPr/>
      <dgm:t>
        <a:bodyPr/>
        <a:lstStyle/>
        <a:p>
          <a:endParaRPr lang="fr-FR"/>
        </a:p>
      </dgm:t>
    </dgm:pt>
    <dgm:pt modelId="{64915CC4-CCF2-4415-A6CA-852953F3A5D1}" type="sibTrans" cxnId="{20ADCC09-12C2-410E-9B8C-CC619FBD1AB1}">
      <dgm:prSet/>
      <dgm:spPr/>
      <dgm:t>
        <a:bodyPr/>
        <a:lstStyle/>
        <a:p>
          <a:endParaRPr lang="fr-FR"/>
        </a:p>
      </dgm:t>
    </dgm:pt>
    <dgm:pt modelId="{2A5E1DF3-1215-4970-BFFE-DB56CD6CD63B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Suivi et pilotage des contrats de filières</a:t>
          </a:r>
        </a:p>
      </dgm:t>
    </dgm:pt>
    <dgm:pt modelId="{FF6DC46A-59BB-4A04-B41C-BA18B81C8AC0}" type="parTrans" cxnId="{6D349CFC-11AD-4380-9000-2FA2DA0B3570}">
      <dgm:prSet/>
      <dgm:spPr/>
      <dgm:t>
        <a:bodyPr/>
        <a:lstStyle/>
        <a:p>
          <a:endParaRPr lang="fr-FR"/>
        </a:p>
      </dgm:t>
    </dgm:pt>
    <dgm:pt modelId="{53F3FE62-374D-462D-B4A7-897DB1B37D0D}" type="sibTrans" cxnId="{6D349CFC-11AD-4380-9000-2FA2DA0B3570}">
      <dgm:prSet/>
      <dgm:spPr/>
      <dgm:t>
        <a:bodyPr/>
        <a:lstStyle/>
        <a:p>
          <a:endParaRPr lang="fr-FR"/>
        </a:p>
      </dgm:t>
    </dgm:pt>
    <dgm:pt modelId="{F0457762-4815-4B6B-8C46-346673287627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Elargissement des filières à d’autres acteurs (collectivités territoriales, Structures Douleurs Chroniques, Médico social)</a:t>
          </a:r>
        </a:p>
        <a:p>
          <a:pPr>
            <a:buNone/>
          </a:pPr>
          <a:endParaRPr lang="fr-FR" dirty="0"/>
        </a:p>
      </dgm:t>
    </dgm:pt>
    <dgm:pt modelId="{19F940CE-7CFA-41EB-AA8E-579669E80FE1}" type="parTrans" cxnId="{3A4B4787-9DF6-40C8-BAA2-9387D7270AA2}">
      <dgm:prSet/>
      <dgm:spPr/>
      <dgm:t>
        <a:bodyPr/>
        <a:lstStyle/>
        <a:p>
          <a:endParaRPr lang="fr-FR"/>
        </a:p>
      </dgm:t>
    </dgm:pt>
    <dgm:pt modelId="{B72BCBEC-E428-4630-A42E-B43945FCB9F6}" type="sibTrans" cxnId="{3A4B4787-9DF6-40C8-BAA2-9387D7270AA2}">
      <dgm:prSet/>
      <dgm:spPr/>
      <dgm:t>
        <a:bodyPr/>
        <a:lstStyle/>
        <a:p>
          <a:endParaRPr lang="fr-FR"/>
        </a:p>
      </dgm:t>
    </dgm:pt>
    <dgm:pt modelId="{E9771AA3-C65F-49E0-8D83-40D881404064}">
      <dgm:prSet phldrT="[Texte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fr-FR" dirty="0"/>
            <a:t>Actualisation du diagnostic et travail sur les besoins dans la perspective du PRS 4</a:t>
          </a:r>
        </a:p>
      </dgm:t>
    </dgm:pt>
    <dgm:pt modelId="{094996C9-0518-439C-A963-95B3A6971A39}" type="parTrans" cxnId="{38DCCF94-2699-4695-A589-2F38A6C04F13}">
      <dgm:prSet/>
      <dgm:spPr/>
      <dgm:t>
        <a:bodyPr/>
        <a:lstStyle/>
        <a:p>
          <a:endParaRPr lang="fr-FR"/>
        </a:p>
      </dgm:t>
    </dgm:pt>
    <dgm:pt modelId="{DFA85E85-01BC-4F80-93B7-A2BBA23B1385}" type="sibTrans" cxnId="{38DCCF94-2699-4695-A589-2F38A6C04F13}">
      <dgm:prSet/>
      <dgm:spPr/>
      <dgm:t>
        <a:bodyPr/>
        <a:lstStyle/>
        <a:p>
          <a:endParaRPr lang="fr-FR"/>
        </a:p>
      </dgm:t>
    </dgm:pt>
    <dgm:pt modelId="{F36A3DEA-70ED-47FC-B499-31763409813C}" type="pres">
      <dgm:prSet presAssocID="{72D35C81-18BD-4AA9-B5E2-397A803EA8E5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721F5B4B-6682-487E-ABA0-C783150A751F}" type="pres">
      <dgm:prSet presAssocID="{F78B6436-466F-4D1E-80EE-003640B01901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EE958BB0-176D-4BF1-8C1A-6EAE8613AC48}" type="pres">
      <dgm:prSet presAssocID="{F78B6436-466F-4D1E-80EE-003640B01901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41EA2DC3-BD60-47A6-872B-7D07A38C89C7}" type="pres">
      <dgm:prSet presAssocID="{5D2EAE30-964B-4DF2-97C4-C665373693EF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B7EB2D80-8DFA-456C-AC4D-9E95B4638D21}" type="pres">
      <dgm:prSet presAssocID="{5D2EAE30-964B-4DF2-97C4-C665373693EF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805F5CF8-A351-471A-9295-2C9C518A3D4F}" type="pres">
      <dgm:prSet presAssocID="{B3220054-5562-4D02-8D1A-FCD734464322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82BBBAA9-C8FB-49A2-8DC2-5F5A9CDDBD17}" type="pres">
      <dgm:prSet presAssocID="{B3220054-5562-4D02-8D1A-FCD734464322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368F104-A7F8-46B7-80ED-A86343EA19B1}" type="presOf" srcId="{2A5E1DF3-1215-4970-BFFE-DB56CD6CD63B}" destId="{82BBBAA9-C8FB-49A2-8DC2-5F5A9CDDBD17}" srcOrd="0" destOrd="2" presId="urn:microsoft.com/office/officeart/2009/3/layout/IncreasingArrowsProcess"/>
    <dgm:cxn modelId="{20ADCC09-12C2-410E-9B8C-CC619FBD1AB1}" srcId="{B3220054-5562-4D02-8D1A-FCD734464322}" destId="{348E984B-7F66-467B-829E-EA7EF552555F}" srcOrd="0" destOrd="0" parTransId="{15442CA5-2731-41E9-9CEC-696A783F77BC}" sibTransId="{64915CC4-CCF2-4415-A6CA-852953F3A5D1}"/>
    <dgm:cxn modelId="{43B0240A-1533-404D-8FC4-FA108C49A343}" type="presOf" srcId="{E9771AA3-C65F-49E0-8D83-40D881404064}" destId="{82BBBAA9-C8FB-49A2-8DC2-5F5A9CDDBD17}" srcOrd="0" destOrd="1" presId="urn:microsoft.com/office/officeart/2009/3/layout/IncreasingArrowsProcess"/>
    <dgm:cxn modelId="{BDBC9B0E-BDA0-43C2-B470-37CD49B01185}" type="presOf" srcId="{3689EE14-A2C8-4203-BEAC-2E01EB780E0F}" destId="{B7EB2D80-8DFA-456C-AC4D-9E95B4638D21}" srcOrd="0" destOrd="3" presId="urn:microsoft.com/office/officeart/2009/3/layout/IncreasingArrowsProcess"/>
    <dgm:cxn modelId="{2F65A113-8EC1-478A-9307-EE38EDB9CA92}" srcId="{75EDBDB3-B91E-41A8-8A15-3522808E9683}" destId="{CA96E33D-22BD-4794-986D-AF8F4C2C4B1D}" srcOrd="1" destOrd="0" parTransId="{22B1A0EF-FE27-4338-A14C-4B757E2D125C}" sibTransId="{E699BF89-9650-49CA-B86D-BA7176FA32E1}"/>
    <dgm:cxn modelId="{B6A34A18-4CE6-46F6-AD1E-D999A21F13BA}" srcId="{8577EB29-FDBA-4A77-B87E-DA26F7CF976C}" destId="{23AF5AE1-1C25-4B18-822D-EBF5664018E9}" srcOrd="0" destOrd="0" parTransId="{6784B27B-5760-48BF-9E8E-D0922FCB3ACF}" sibTransId="{0EDA6814-227D-40CC-ADF3-95033F61B035}"/>
    <dgm:cxn modelId="{25BFFD1D-D8DC-48A0-96F1-BE3B5A47CBC5}" srcId="{5D2EAE30-964B-4DF2-97C4-C665373693EF}" destId="{8577EB29-FDBA-4A77-B87E-DA26F7CF976C}" srcOrd="0" destOrd="0" parTransId="{630A071A-8F1D-43F8-B7BB-6FE779FD5EFA}" sibTransId="{3E4DBB4C-0D55-46C5-8FF1-977DC1518878}"/>
    <dgm:cxn modelId="{BF78F427-6B69-4A34-8CAB-CA371E6FA344}" type="presOf" srcId="{348E984B-7F66-467B-829E-EA7EF552555F}" destId="{82BBBAA9-C8FB-49A2-8DC2-5F5A9CDDBD17}" srcOrd="0" destOrd="0" presId="urn:microsoft.com/office/officeart/2009/3/layout/IncreasingArrowsProcess"/>
    <dgm:cxn modelId="{FBC3B233-B634-49A1-A760-28A4767A5A7A}" type="presOf" srcId="{C57CA923-451C-48C4-9123-02B8EFD87492}" destId="{EE958BB0-176D-4BF1-8C1A-6EAE8613AC48}" srcOrd="0" destOrd="3" presId="urn:microsoft.com/office/officeart/2009/3/layout/IncreasingArrowsProcess"/>
    <dgm:cxn modelId="{B6A92638-9FA8-41E2-AF94-347394F2EDCC}" srcId="{72D35C81-18BD-4AA9-B5E2-397A803EA8E5}" destId="{5D2EAE30-964B-4DF2-97C4-C665373693EF}" srcOrd="1" destOrd="0" parTransId="{F1F3456F-5E4E-4F96-95F8-A6B2D1071441}" sibTransId="{AD507F44-483B-4C9D-84AC-9646BCC12BB3}"/>
    <dgm:cxn modelId="{18472A3F-17FF-4B93-85E1-C37947187849}" srcId="{8577EB29-FDBA-4A77-B87E-DA26F7CF976C}" destId="{3D6E5306-1259-4276-853A-1F5B5855B4BC}" srcOrd="1" destOrd="0" parTransId="{2A64358F-2781-48C9-A35D-FE7A0E44E4BA}" sibTransId="{09FCDB2A-867E-48F6-8C62-AC57ACE3A36F}"/>
    <dgm:cxn modelId="{0D768D5D-9F36-4B70-AE84-AFBF1842547F}" type="presOf" srcId="{F0457762-4815-4B6B-8C46-346673287627}" destId="{82BBBAA9-C8FB-49A2-8DC2-5F5A9CDDBD17}" srcOrd="0" destOrd="3" presId="urn:microsoft.com/office/officeart/2009/3/layout/IncreasingArrowsProcess"/>
    <dgm:cxn modelId="{BCED7941-3E2A-4CC1-B16C-23886F0BF01D}" srcId="{72D35C81-18BD-4AA9-B5E2-397A803EA8E5}" destId="{B3220054-5562-4D02-8D1A-FCD734464322}" srcOrd="2" destOrd="0" parTransId="{B797EF38-DD6B-4BED-9560-1D34A8A123BD}" sibTransId="{85E9F64A-444A-454D-88AC-7845522D433A}"/>
    <dgm:cxn modelId="{83D9B847-06D1-4B04-B3BB-C212D1B43C8B}" type="presOf" srcId="{F78B6436-466F-4D1E-80EE-003640B01901}" destId="{721F5B4B-6682-487E-ABA0-C783150A751F}" srcOrd="0" destOrd="0" presId="urn:microsoft.com/office/officeart/2009/3/layout/IncreasingArrowsProcess"/>
    <dgm:cxn modelId="{E9F0AD71-83D9-4AFB-92F7-58BBBCD12272}" type="presOf" srcId="{CA96E33D-22BD-4794-986D-AF8F4C2C4B1D}" destId="{EE958BB0-176D-4BF1-8C1A-6EAE8613AC48}" srcOrd="0" destOrd="2" presId="urn:microsoft.com/office/officeart/2009/3/layout/IncreasingArrowsProcess"/>
    <dgm:cxn modelId="{0BF5DE72-BD18-4334-A4E4-818F3B2786F2}" srcId="{72D35C81-18BD-4AA9-B5E2-397A803EA8E5}" destId="{F78B6436-466F-4D1E-80EE-003640B01901}" srcOrd="0" destOrd="0" parTransId="{E6C21222-10DA-4878-84F2-CDBA8CB5F0E2}" sibTransId="{CD94E1EC-1E84-4024-A8E2-6D08BE216AD3}"/>
    <dgm:cxn modelId="{09CB117B-600F-4141-989B-CB2572E1872A}" type="presOf" srcId="{B3220054-5562-4D02-8D1A-FCD734464322}" destId="{805F5CF8-A351-471A-9295-2C9C518A3D4F}" srcOrd="0" destOrd="0" presId="urn:microsoft.com/office/officeart/2009/3/layout/IncreasingArrowsProcess"/>
    <dgm:cxn modelId="{8FDB687C-73EC-4B44-87F2-E922AF40524A}" type="presOf" srcId="{1810461C-D37B-4F46-AFB3-84964398787B}" destId="{EE958BB0-176D-4BF1-8C1A-6EAE8613AC48}" srcOrd="0" destOrd="1" presId="urn:microsoft.com/office/officeart/2009/3/layout/IncreasingArrowsProcess"/>
    <dgm:cxn modelId="{3A4B4787-9DF6-40C8-BAA2-9387D7270AA2}" srcId="{348E984B-7F66-467B-829E-EA7EF552555F}" destId="{F0457762-4815-4B6B-8C46-346673287627}" srcOrd="2" destOrd="0" parTransId="{19F940CE-7CFA-41EB-AA8E-579669E80FE1}" sibTransId="{B72BCBEC-E428-4630-A42E-B43945FCB9F6}"/>
    <dgm:cxn modelId="{5C149588-4838-4D11-9B49-35BF5DEBBBF2}" type="presOf" srcId="{75EDBDB3-B91E-41A8-8A15-3522808E9683}" destId="{EE958BB0-176D-4BF1-8C1A-6EAE8613AC48}" srcOrd="0" destOrd="0" presId="urn:microsoft.com/office/officeart/2009/3/layout/IncreasingArrowsProcess"/>
    <dgm:cxn modelId="{7F13088A-0DBF-4E15-9AB6-7F0DECB2D9DA}" srcId="{8577EB29-FDBA-4A77-B87E-DA26F7CF976C}" destId="{3689EE14-A2C8-4203-BEAC-2E01EB780E0F}" srcOrd="2" destOrd="0" parTransId="{30A5A25A-D14C-4B36-B57F-FB742EC2C858}" sibTransId="{D2254845-DA16-4836-A55B-A2224F140116}"/>
    <dgm:cxn modelId="{EDC8928A-F9C2-40FD-BB85-903335985B07}" srcId="{75EDBDB3-B91E-41A8-8A15-3522808E9683}" destId="{1810461C-D37B-4F46-AFB3-84964398787B}" srcOrd="0" destOrd="0" parTransId="{F193BF26-752D-4B29-A4A5-82FCAC6DCEEC}" sibTransId="{25777C0A-7FC6-4288-BF07-E12AFF59E640}"/>
    <dgm:cxn modelId="{707AA28C-C233-4FF3-8C0D-E7D5DEFD8327}" srcId="{F78B6436-466F-4D1E-80EE-003640B01901}" destId="{75EDBDB3-B91E-41A8-8A15-3522808E9683}" srcOrd="0" destOrd="0" parTransId="{028094B8-6CAB-48D1-8ACC-97DDF400E522}" sibTransId="{8D577939-4F93-49E0-9C75-47CB16346FE5}"/>
    <dgm:cxn modelId="{12FF8D91-F936-4FF9-8150-FD5F23979D00}" type="presOf" srcId="{8577EB29-FDBA-4A77-B87E-DA26F7CF976C}" destId="{B7EB2D80-8DFA-456C-AC4D-9E95B4638D21}" srcOrd="0" destOrd="0" presId="urn:microsoft.com/office/officeart/2009/3/layout/IncreasingArrowsProcess"/>
    <dgm:cxn modelId="{38DCCF94-2699-4695-A589-2F38A6C04F13}" srcId="{348E984B-7F66-467B-829E-EA7EF552555F}" destId="{E9771AA3-C65F-49E0-8D83-40D881404064}" srcOrd="0" destOrd="0" parTransId="{094996C9-0518-439C-A963-95B3A6971A39}" sibTransId="{DFA85E85-01BC-4F80-93B7-A2BBA23B1385}"/>
    <dgm:cxn modelId="{BCFFA2BC-3913-4F0C-BDE3-83E9E02DD454}" type="presOf" srcId="{72D35C81-18BD-4AA9-B5E2-397A803EA8E5}" destId="{F36A3DEA-70ED-47FC-B499-31763409813C}" srcOrd="0" destOrd="0" presId="urn:microsoft.com/office/officeart/2009/3/layout/IncreasingArrowsProcess"/>
    <dgm:cxn modelId="{214BEFE5-E25C-4A93-9202-409D2F31048A}" type="presOf" srcId="{3D6E5306-1259-4276-853A-1F5B5855B4BC}" destId="{B7EB2D80-8DFA-456C-AC4D-9E95B4638D21}" srcOrd="0" destOrd="2" presId="urn:microsoft.com/office/officeart/2009/3/layout/IncreasingArrowsProcess"/>
    <dgm:cxn modelId="{2C455EE6-6F90-440B-8D5D-56319C7C0713}" srcId="{75EDBDB3-B91E-41A8-8A15-3522808E9683}" destId="{C57CA923-451C-48C4-9123-02B8EFD87492}" srcOrd="2" destOrd="0" parTransId="{FC72954E-C5F2-48B6-980F-631797707C7E}" sibTransId="{247DA655-F712-462E-A646-F270BD3B4B46}"/>
    <dgm:cxn modelId="{BBC41FEF-E4A8-456E-901E-198DB7CB2316}" type="presOf" srcId="{5D2EAE30-964B-4DF2-97C4-C665373693EF}" destId="{41EA2DC3-BD60-47A6-872B-7D07A38C89C7}" srcOrd="0" destOrd="0" presId="urn:microsoft.com/office/officeart/2009/3/layout/IncreasingArrowsProcess"/>
    <dgm:cxn modelId="{E7E288FA-96CE-40B0-AF04-C215C9471BEE}" type="presOf" srcId="{23AF5AE1-1C25-4B18-822D-EBF5664018E9}" destId="{B7EB2D80-8DFA-456C-AC4D-9E95B4638D21}" srcOrd="0" destOrd="1" presId="urn:microsoft.com/office/officeart/2009/3/layout/IncreasingArrowsProcess"/>
    <dgm:cxn modelId="{6D349CFC-11AD-4380-9000-2FA2DA0B3570}" srcId="{348E984B-7F66-467B-829E-EA7EF552555F}" destId="{2A5E1DF3-1215-4970-BFFE-DB56CD6CD63B}" srcOrd="1" destOrd="0" parTransId="{FF6DC46A-59BB-4A04-B41C-BA18B81C8AC0}" sibTransId="{53F3FE62-374D-462D-B4A7-897DB1B37D0D}"/>
    <dgm:cxn modelId="{89F81C08-7E2F-4268-B1DD-33878BB763BE}" type="presParOf" srcId="{F36A3DEA-70ED-47FC-B499-31763409813C}" destId="{721F5B4B-6682-487E-ABA0-C783150A751F}" srcOrd="0" destOrd="0" presId="urn:microsoft.com/office/officeart/2009/3/layout/IncreasingArrowsProcess"/>
    <dgm:cxn modelId="{2C4E4505-B2A7-4604-BFE9-F6DD3FED9DB2}" type="presParOf" srcId="{F36A3DEA-70ED-47FC-B499-31763409813C}" destId="{EE958BB0-176D-4BF1-8C1A-6EAE8613AC48}" srcOrd="1" destOrd="0" presId="urn:microsoft.com/office/officeart/2009/3/layout/IncreasingArrowsProcess"/>
    <dgm:cxn modelId="{3C4F88FB-C164-48C5-9D84-48A66A1BD088}" type="presParOf" srcId="{F36A3DEA-70ED-47FC-B499-31763409813C}" destId="{41EA2DC3-BD60-47A6-872B-7D07A38C89C7}" srcOrd="2" destOrd="0" presId="urn:microsoft.com/office/officeart/2009/3/layout/IncreasingArrowsProcess"/>
    <dgm:cxn modelId="{CB1E06CD-011D-4DDD-930D-2907095A9A0F}" type="presParOf" srcId="{F36A3DEA-70ED-47FC-B499-31763409813C}" destId="{B7EB2D80-8DFA-456C-AC4D-9E95B4638D21}" srcOrd="3" destOrd="0" presId="urn:microsoft.com/office/officeart/2009/3/layout/IncreasingArrowsProcess"/>
    <dgm:cxn modelId="{5DA5787B-D3C4-437A-AE66-EAC251823DA7}" type="presParOf" srcId="{F36A3DEA-70ED-47FC-B499-31763409813C}" destId="{805F5CF8-A351-471A-9295-2C9C518A3D4F}" srcOrd="4" destOrd="0" presId="urn:microsoft.com/office/officeart/2009/3/layout/IncreasingArrowsProcess"/>
    <dgm:cxn modelId="{A01CFC9A-559D-4C72-ADCA-834220E95354}" type="presParOf" srcId="{F36A3DEA-70ED-47FC-B499-31763409813C}" destId="{82BBBAA9-C8FB-49A2-8DC2-5F5A9CDDBD1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7F90EE-B8AA-4431-A844-D7C4DEEAA411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fr-FR"/>
        </a:p>
      </dgm:t>
    </dgm:pt>
    <dgm:pt modelId="{9857F5DA-B1D5-4319-A0C7-C70B4B6536B8}">
      <dgm:prSet/>
      <dgm:spPr/>
      <dgm:t>
        <a:bodyPr/>
        <a:lstStyle/>
        <a:p>
          <a:r>
            <a:rPr lang="fr-FR" dirty="0"/>
            <a:t>Maintien des compétences soins palliatifs au sein des DAC issus des anciens réseaux de soins palliatifs</a:t>
          </a:r>
        </a:p>
      </dgm:t>
    </dgm:pt>
    <dgm:pt modelId="{CC21614F-0008-4657-BC87-FA1EE7A51C6A}" type="parTrans" cxnId="{B69A9C23-0BD5-4FF3-AC51-2B0C928E0D2B}">
      <dgm:prSet/>
      <dgm:spPr/>
      <dgm:t>
        <a:bodyPr/>
        <a:lstStyle/>
        <a:p>
          <a:endParaRPr lang="fr-FR"/>
        </a:p>
      </dgm:t>
    </dgm:pt>
    <dgm:pt modelId="{DEF353AB-B4DB-4CDC-9E1E-CD9D1A9901CA}" type="sibTrans" cxnId="{B69A9C23-0BD5-4FF3-AC51-2B0C928E0D2B}">
      <dgm:prSet/>
      <dgm:spPr/>
      <dgm:t>
        <a:bodyPr/>
        <a:lstStyle/>
        <a:p>
          <a:endParaRPr lang="fr-FR"/>
        </a:p>
      </dgm:t>
    </dgm:pt>
    <dgm:pt modelId="{15D1EC6C-2279-4042-B4B2-ACC6FA46330A}">
      <dgm:prSet/>
      <dgm:spPr/>
      <dgm:t>
        <a:bodyPr/>
        <a:lstStyle/>
        <a:p>
          <a:r>
            <a:rPr lang="fr-FR" dirty="0"/>
            <a:t>Renforcement de certains DAC n’ayant dans leurs compétences spécifiques soins palliatifs</a:t>
          </a:r>
        </a:p>
      </dgm:t>
    </dgm:pt>
    <dgm:pt modelId="{AD1BF187-1B48-40EC-B594-F379A0D24A07}" type="parTrans" cxnId="{5B2C872B-02DB-48D6-9914-369801A0F897}">
      <dgm:prSet/>
      <dgm:spPr/>
      <dgm:t>
        <a:bodyPr/>
        <a:lstStyle/>
        <a:p>
          <a:endParaRPr lang="fr-FR"/>
        </a:p>
      </dgm:t>
    </dgm:pt>
    <dgm:pt modelId="{A9BB6E8D-7656-4561-804A-8E2010B52840}" type="sibTrans" cxnId="{5B2C872B-02DB-48D6-9914-369801A0F897}">
      <dgm:prSet/>
      <dgm:spPr/>
      <dgm:t>
        <a:bodyPr/>
        <a:lstStyle/>
        <a:p>
          <a:endParaRPr lang="fr-FR"/>
        </a:p>
      </dgm:t>
    </dgm:pt>
    <dgm:pt modelId="{9B5CDAE5-617A-45F5-B1BA-2370C2B01864}">
      <dgm:prSet/>
      <dgm:spPr/>
      <dgm:t>
        <a:bodyPr/>
        <a:lstStyle/>
        <a:p>
          <a:r>
            <a:rPr lang="fr-FR" dirty="0"/>
            <a:t>Labellisation de plusieurs équipes mobiles portées par les associations porteuses de DAC</a:t>
          </a:r>
        </a:p>
      </dgm:t>
    </dgm:pt>
    <dgm:pt modelId="{B945988A-140F-4B59-841A-885A9A84FD57}" type="parTrans" cxnId="{1CE35504-AA66-448B-A54D-2386D16EA743}">
      <dgm:prSet/>
      <dgm:spPr/>
      <dgm:t>
        <a:bodyPr/>
        <a:lstStyle/>
        <a:p>
          <a:endParaRPr lang="fr-FR"/>
        </a:p>
      </dgm:t>
    </dgm:pt>
    <dgm:pt modelId="{0B71114A-87AC-499F-B61C-12E0B59F1B70}" type="sibTrans" cxnId="{1CE35504-AA66-448B-A54D-2386D16EA743}">
      <dgm:prSet/>
      <dgm:spPr/>
      <dgm:t>
        <a:bodyPr/>
        <a:lstStyle/>
        <a:p>
          <a:endParaRPr lang="fr-FR"/>
        </a:p>
      </dgm:t>
    </dgm:pt>
    <dgm:pt modelId="{AD16D433-1E5C-4956-9B34-4414FBA67BDB}">
      <dgm:prSet/>
      <dgm:spPr/>
      <dgm:t>
        <a:bodyPr/>
        <a:lstStyle/>
        <a:p>
          <a:r>
            <a:rPr lang="fr-FR" dirty="0"/>
            <a:t>Financement de poste de gestionnaires de parcours soins dédiés aux soins palliatifs</a:t>
          </a:r>
        </a:p>
      </dgm:t>
    </dgm:pt>
    <dgm:pt modelId="{1F34F3E6-0696-4E04-8533-D0BF6533F051}" type="parTrans" cxnId="{29CBBAA9-3191-449C-9EE4-12A9EC91E1E1}">
      <dgm:prSet/>
      <dgm:spPr/>
      <dgm:t>
        <a:bodyPr/>
        <a:lstStyle/>
        <a:p>
          <a:endParaRPr lang="fr-FR"/>
        </a:p>
      </dgm:t>
    </dgm:pt>
    <dgm:pt modelId="{E320512D-160E-4E07-A6F1-CE798893FE70}" type="sibTrans" cxnId="{29CBBAA9-3191-449C-9EE4-12A9EC91E1E1}">
      <dgm:prSet/>
      <dgm:spPr/>
      <dgm:t>
        <a:bodyPr/>
        <a:lstStyle/>
        <a:p>
          <a:endParaRPr lang="fr-FR"/>
        </a:p>
      </dgm:t>
    </dgm:pt>
    <dgm:pt modelId="{6D3B51C0-F44B-4CFD-8DA9-1446E637E1A3}">
      <dgm:prSet/>
      <dgm:spPr/>
      <dgm:t>
        <a:bodyPr/>
        <a:lstStyle/>
        <a:p>
          <a:r>
            <a:rPr lang="fr-FR" dirty="0"/>
            <a:t>Solutions de </a:t>
          </a:r>
          <a:r>
            <a:rPr lang="fr-FR" dirty="0" err="1"/>
            <a:t>co</a:t>
          </a:r>
          <a:r>
            <a:rPr lang="fr-FR" dirty="0"/>
            <a:t>-portages</a:t>
          </a:r>
        </a:p>
      </dgm:t>
    </dgm:pt>
    <dgm:pt modelId="{F29BC5DE-DC27-41C1-A0BB-216BC91A7456}" type="parTrans" cxnId="{61916BC6-7D5D-4D67-8871-EF95A8AFE3E8}">
      <dgm:prSet/>
      <dgm:spPr/>
      <dgm:t>
        <a:bodyPr/>
        <a:lstStyle/>
        <a:p>
          <a:endParaRPr lang="fr-FR"/>
        </a:p>
      </dgm:t>
    </dgm:pt>
    <dgm:pt modelId="{B74B863A-4346-4810-96C2-E6A50118F052}" type="sibTrans" cxnId="{61916BC6-7D5D-4D67-8871-EF95A8AFE3E8}">
      <dgm:prSet/>
      <dgm:spPr/>
      <dgm:t>
        <a:bodyPr/>
        <a:lstStyle/>
        <a:p>
          <a:endParaRPr lang="fr-FR"/>
        </a:p>
      </dgm:t>
    </dgm:pt>
    <dgm:pt modelId="{287B82AE-B21C-4090-A2A7-EF195D70C08D}">
      <dgm:prSet/>
      <dgm:spPr/>
      <dgm:t>
        <a:bodyPr/>
        <a:lstStyle/>
        <a:p>
          <a:r>
            <a:rPr lang="fr-FR" dirty="0"/>
            <a:t>Intégration dans les filières de soins palliatifs</a:t>
          </a:r>
        </a:p>
      </dgm:t>
    </dgm:pt>
    <dgm:pt modelId="{BFE557D0-C3DA-4155-84E7-82E5C02AC958}" type="parTrans" cxnId="{08C99C58-CB1D-4661-8302-E69C5760F575}">
      <dgm:prSet/>
      <dgm:spPr/>
      <dgm:t>
        <a:bodyPr/>
        <a:lstStyle/>
        <a:p>
          <a:endParaRPr lang="fr-FR"/>
        </a:p>
      </dgm:t>
    </dgm:pt>
    <dgm:pt modelId="{464654A8-640E-4845-8182-1EAEC2CD2EB8}" type="sibTrans" cxnId="{08C99C58-CB1D-4661-8302-E69C5760F575}">
      <dgm:prSet/>
      <dgm:spPr/>
      <dgm:t>
        <a:bodyPr/>
        <a:lstStyle/>
        <a:p>
          <a:endParaRPr lang="fr-FR"/>
        </a:p>
      </dgm:t>
    </dgm:pt>
    <dgm:pt modelId="{E41BB3BC-89AE-47FA-B17C-25661BCBB59F}" type="pres">
      <dgm:prSet presAssocID="{6B7F90EE-B8AA-4431-A844-D7C4DEEAA411}" presName="Name0" presStyleCnt="0">
        <dgm:presLayoutVars>
          <dgm:dir/>
          <dgm:animLvl val="lvl"/>
          <dgm:resizeHandles val="exact"/>
        </dgm:presLayoutVars>
      </dgm:prSet>
      <dgm:spPr/>
    </dgm:pt>
    <dgm:pt modelId="{885C9287-4423-4363-975A-9D0DCF141406}" type="pres">
      <dgm:prSet presAssocID="{9857F5DA-B1D5-4319-A0C7-C70B4B6536B8}" presName="linNode" presStyleCnt="0"/>
      <dgm:spPr/>
    </dgm:pt>
    <dgm:pt modelId="{C11EAD65-6082-4ED8-B5C2-C5EFAF1E8D7E}" type="pres">
      <dgm:prSet presAssocID="{9857F5DA-B1D5-4319-A0C7-C70B4B6536B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CB05598-D803-43AD-AA39-B565CF19F946}" type="pres">
      <dgm:prSet presAssocID="{9857F5DA-B1D5-4319-A0C7-C70B4B6536B8}" presName="descendantText" presStyleLbl="alignAccFollowNode1" presStyleIdx="0" presStyleCnt="2">
        <dgm:presLayoutVars>
          <dgm:bulletEnabled val="1"/>
        </dgm:presLayoutVars>
      </dgm:prSet>
      <dgm:spPr/>
    </dgm:pt>
    <dgm:pt modelId="{4672A93E-D33F-4B3C-A755-54330BFF43D4}" type="pres">
      <dgm:prSet presAssocID="{DEF353AB-B4DB-4CDC-9E1E-CD9D1A9901CA}" presName="sp" presStyleCnt="0"/>
      <dgm:spPr/>
    </dgm:pt>
    <dgm:pt modelId="{A5AE5F58-CBC3-4E1C-9164-13CE364BF84B}" type="pres">
      <dgm:prSet presAssocID="{15D1EC6C-2279-4042-B4B2-ACC6FA46330A}" presName="linNode" presStyleCnt="0"/>
      <dgm:spPr/>
    </dgm:pt>
    <dgm:pt modelId="{17A53261-1400-4FB6-9BEC-97037ED12863}" type="pres">
      <dgm:prSet presAssocID="{15D1EC6C-2279-4042-B4B2-ACC6FA46330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B07CD55C-A6DC-4F76-A63A-6B45B69888ED}" type="pres">
      <dgm:prSet presAssocID="{15D1EC6C-2279-4042-B4B2-ACC6FA46330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1CE35504-AA66-448B-A54D-2386D16EA743}" srcId="{9857F5DA-B1D5-4319-A0C7-C70B4B6536B8}" destId="{9B5CDAE5-617A-45F5-B1BA-2370C2B01864}" srcOrd="0" destOrd="0" parTransId="{B945988A-140F-4B59-841A-885A9A84FD57}" sibTransId="{0B71114A-87AC-499F-B61C-12E0B59F1B70}"/>
    <dgm:cxn modelId="{8B45CE08-A640-4134-A9CA-74290B16794D}" type="presOf" srcId="{287B82AE-B21C-4090-A2A7-EF195D70C08D}" destId="{B07CD55C-A6DC-4F76-A63A-6B45B69888ED}" srcOrd="0" destOrd="1" presId="urn:microsoft.com/office/officeart/2005/8/layout/vList5"/>
    <dgm:cxn modelId="{B69A9C23-0BD5-4FF3-AC51-2B0C928E0D2B}" srcId="{6B7F90EE-B8AA-4431-A844-D7C4DEEAA411}" destId="{9857F5DA-B1D5-4319-A0C7-C70B4B6536B8}" srcOrd="0" destOrd="0" parTransId="{CC21614F-0008-4657-BC87-FA1EE7A51C6A}" sibTransId="{DEF353AB-B4DB-4CDC-9E1E-CD9D1A9901CA}"/>
    <dgm:cxn modelId="{5B2C872B-02DB-48D6-9914-369801A0F897}" srcId="{6B7F90EE-B8AA-4431-A844-D7C4DEEAA411}" destId="{15D1EC6C-2279-4042-B4B2-ACC6FA46330A}" srcOrd="1" destOrd="0" parTransId="{AD1BF187-1B48-40EC-B594-F379A0D24A07}" sibTransId="{A9BB6E8D-7656-4561-804A-8E2010B52840}"/>
    <dgm:cxn modelId="{8117AE2E-791C-4086-B8CB-6F6D863F9E63}" type="presOf" srcId="{6B7F90EE-B8AA-4431-A844-D7C4DEEAA411}" destId="{E41BB3BC-89AE-47FA-B17C-25661BCBB59F}" srcOrd="0" destOrd="0" presId="urn:microsoft.com/office/officeart/2005/8/layout/vList5"/>
    <dgm:cxn modelId="{F4D14D40-7CD5-4E3D-9D49-4B127390F5E0}" type="presOf" srcId="{6D3B51C0-F44B-4CFD-8DA9-1446E637E1A3}" destId="{2CB05598-D803-43AD-AA39-B565CF19F946}" srcOrd="0" destOrd="1" presId="urn:microsoft.com/office/officeart/2005/8/layout/vList5"/>
    <dgm:cxn modelId="{B488BC60-82F3-481E-8CEA-C66DF65A5955}" type="presOf" srcId="{9B5CDAE5-617A-45F5-B1BA-2370C2B01864}" destId="{2CB05598-D803-43AD-AA39-B565CF19F946}" srcOrd="0" destOrd="0" presId="urn:microsoft.com/office/officeart/2005/8/layout/vList5"/>
    <dgm:cxn modelId="{F3CEDC62-E67E-444F-8559-26B9BD0D99BB}" type="presOf" srcId="{9857F5DA-B1D5-4319-A0C7-C70B4B6536B8}" destId="{C11EAD65-6082-4ED8-B5C2-C5EFAF1E8D7E}" srcOrd="0" destOrd="0" presId="urn:microsoft.com/office/officeart/2005/8/layout/vList5"/>
    <dgm:cxn modelId="{CE68AB66-814B-41FC-8054-81E6FFBC275E}" type="presOf" srcId="{15D1EC6C-2279-4042-B4B2-ACC6FA46330A}" destId="{17A53261-1400-4FB6-9BEC-97037ED12863}" srcOrd="0" destOrd="0" presId="urn:microsoft.com/office/officeart/2005/8/layout/vList5"/>
    <dgm:cxn modelId="{2006D068-AD1A-4240-8998-363A48886273}" type="presOf" srcId="{AD16D433-1E5C-4956-9B34-4414FBA67BDB}" destId="{B07CD55C-A6DC-4F76-A63A-6B45B69888ED}" srcOrd="0" destOrd="0" presId="urn:microsoft.com/office/officeart/2005/8/layout/vList5"/>
    <dgm:cxn modelId="{08C99C58-CB1D-4661-8302-E69C5760F575}" srcId="{15D1EC6C-2279-4042-B4B2-ACC6FA46330A}" destId="{287B82AE-B21C-4090-A2A7-EF195D70C08D}" srcOrd="1" destOrd="0" parTransId="{BFE557D0-C3DA-4155-84E7-82E5C02AC958}" sibTransId="{464654A8-640E-4845-8182-1EAEC2CD2EB8}"/>
    <dgm:cxn modelId="{29CBBAA9-3191-449C-9EE4-12A9EC91E1E1}" srcId="{15D1EC6C-2279-4042-B4B2-ACC6FA46330A}" destId="{AD16D433-1E5C-4956-9B34-4414FBA67BDB}" srcOrd="0" destOrd="0" parTransId="{1F34F3E6-0696-4E04-8533-D0BF6533F051}" sibTransId="{E320512D-160E-4E07-A6F1-CE798893FE70}"/>
    <dgm:cxn modelId="{61916BC6-7D5D-4D67-8871-EF95A8AFE3E8}" srcId="{9857F5DA-B1D5-4319-A0C7-C70B4B6536B8}" destId="{6D3B51C0-F44B-4CFD-8DA9-1446E637E1A3}" srcOrd="1" destOrd="0" parTransId="{F29BC5DE-DC27-41C1-A0BB-216BC91A7456}" sibTransId="{B74B863A-4346-4810-96C2-E6A50118F052}"/>
    <dgm:cxn modelId="{21A24149-C2DA-4448-8431-EE93967B9D9E}" type="presParOf" srcId="{E41BB3BC-89AE-47FA-B17C-25661BCBB59F}" destId="{885C9287-4423-4363-975A-9D0DCF141406}" srcOrd="0" destOrd="0" presId="urn:microsoft.com/office/officeart/2005/8/layout/vList5"/>
    <dgm:cxn modelId="{C46E3F36-ACAA-4CA7-A1B3-3799C8B89FBA}" type="presParOf" srcId="{885C9287-4423-4363-975A-9D0DCF141406}" destId="{C11EAD65-6082-4ED8-B5C2-C5EFAF1E8D7E}" srcOrd="0" destOrd="0" presId="urn:microsoft.com/office/officeart/2005/8/layout/vList5"/>
    <dgm:cxn modelId="{2AA40EFA-5BFF-4CED-8CBC-D69224E09DD5}" type="presParOf" srcId="{885C9287-4423-4363-975A-9D0DCF141406}" destId="{2CB05598-D803-43AD-AA39-B565CF19F946}" srcOrd="1" destOrd="0" presId="urn:microsoft.com/office/officeart/2005/8/layout/vList5"/>
    <dgm:cxn modelId="{D9C10BA2-32D1-448F-861A-4299BB6B8A6F}" type="presParOf" srcId="{E41BB3BC-89AE-47FA-B17C-25661BCBB59F}" destId="{4672A93E-D33F-4B3C-A755-54330BFF43D4}" srcOrd="1" destOrd="0" presId="urn:microsoft.com/office/officeart/2005/8/layout/vList5"/>
    <dgm:cxn modelId="{03AB65EB-82C8-466B-84EA-58DA72E11EE2}" type="presParOf" srcId="{E41BB3BC-89AE-47FA-B17C-25661BCBB59F}" destId="{A5AE5F58-CBC3-4E1C-9164-13CE364BF84B}" srcOrd="2" destOrd="0" presId="urn:microsoft.com/office/officeart/2005/8/layout/vList5"/>
    <dgm:cxn modelId="{B79CD980-0911-4087-91E9-A7F155971B15}" type="presParOf" srcId="{A5AE5F58-CBC3-4E1C-9164-13CE364BF84B}" destId="{17A53261-1400-4FB6-9BEC-97037ED12863}" srcOrd="0" destOrd="0" presId="urn:microsoft.com/office/officeart/2005/8/layout/vList5"/>
    <dgm:cxn modelId="{3B9A4547-A534-4008-AA7F-53CA1FFB5807}" type="presParOf" srcId="{A5AE5F58-CBC3-4E1C-9164-13CE364BF84B}" destId="{B07CD55C-A6DC-4F76-A63A-6B45B69888E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7F90EE-B8AA-4431-A844-D7C4DEEAA411}" type="doc">
      <dgm:prSet loTypeId="urn:microsoft.com/office/officeart/2005/8/layout/h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fr-FR"/>
        </a:p>
      </dgm:t>
    </dgm:pt>
    <dgm:pt modelId="{46687CAA-E9E3-4594-B96A-F50991BA1B68}">
      <dgm:prSet phldrT="[Texte]"/>
      <dgm:spPr/>
      <dgm:t>
        <a:bodyPr/>
        <a:lstStyle/>
        <a:p>
          <a:r>
            <a:rPr lang="fr-FR" dirty="0"/>
            <a:t>2023 Finalisation du cahier des charges régional des Equipes mobiles de soins palliatifs</a:t>
          </a:r>
        </a:p>
      </dgm:t>
    </dgm:pt>
    <dgm:pt modelId="{0FCD853F-770F-4ABF-B417-B61FDBE7E76E}" type="parTrans" cxnId="{6F9946AB-F2CE-4CDA-BCB9-A75E6AAE06E2}">
      <dgm:prSet/>
      <dgm:spPr/>
      <dgm:t>
        <a:bodyPr/>
        <a:lstStyle/>
        <a:p>
          <a:endParaRPr lang="fr-FR"/>
        </a:p>
      </dgm:t>
    </dgm:pt>
    <dgm:pt modelId="{0F66E3CD-F8C0-4C50-A971-8B13E9F2B587}" type="sibTrans" cxnId="{6F9946AB-F2CE-4CDA-BCB9-A75E6AAE06E2}">
      <dgm:prSet/>
      <dgm:spPr/>
      <dgm:t>
        <a:bodyPr/>
        <a:lstStyle/>
        <a:p>
          <a:endParaRPr lang="fr-FR"/>
        </a:p>
      </dgm:t>
    </dgm:pt>
    <dgm:pt modelId="{4E0521CF-67A1-4E30-BB3B-AA7FDB6D44AE}">
      <dgm:prSet phldrT="[Texte]"/>
      <dgm:spPr/>
      <dgm:t>
        <a:bodyPr/>
        <a:lstStyle/>
        <a:p>
          <a:r>
            <a:rPr lang="fr-FR" dirty="0"/>
            <a:t>2025 Finalisation de l’Identification de 20 équipes mobiles couvrant les 22 territoires de DAC</a:t>
          </a:r>
        </a:p>
      </dgm:t>
    </dgm:pt>
    <dgm:pt modelId="{C11177B0-711A-493C-B0D9-71AF9D281F00}" type="parTrans" cxnId="{CD39F864-1FDB-4E10-806F-E9545F1D3294}">
      <dgm:prSet/>
      <dgm:spPr/>
      <dgm:t>
        <a:bodyPr/>
        <a:lstStyle/>
        <a:p>
          <a:endParaRPr lang="fr-FR"/>
        </a:p>
      </dgm:t>
    </dgm:pt>
    <dgm:pt modelId="{0F623815-F291-4D05-A858-1D8F4C240F41}" type="sibTrans" cxnId="{CD39F864-1FDB-4E10-806F-E9545F1D3294}">
      <dgm:prSet/>
      <dgm:spPr/>
      <dgm:t>
        <a:bodyPr/>
        <a:lstStyle/>
        <a:p>
          <a:endParaRPr lang="fr-FR"/>
        </a:p>
      </dgm:t>
    </dgm:pt>
    <dgm:pt modelId="{ED01E26D-364B-4953-B924-032079F016AC}">
      <dgm:prSet phldrT="[Texte]"/>
      <dgm:spPr/>
      <dgm:t>
        <a:bodyPr/>
        <a:lstStyle/>
        <a:p>
          <a:r>
            <a:rPr lang="fr-FR" dirty="0"/>
            <a:t>5 équipes </a:t>
          </a:r>
          <a:r>
            <a:rPr lang="fr-FR" dirty="0" err="1"/>
            <a:t>co</a:t>
          </a:r>
          <a:r>
            <a:rPr lang="fr-FR" dirty="0"/>
            <a:t>-portées</a:t>
          </a:r>
        </a:p>
      </dgm:t>
    </dgm:pt>
    <dgm:pt modelId="{FE7C7971-421B-466F-8B8D-AB31762D58D4}" type="parTrans" cxnId="{1701ABE9-E28F-4F22-8529-72DDA6F84491}">
      <dgm:prSet/>
      <dgm:spPr/>
      <dgm:t>
        <a:bodyPr/>
        <a:lstStyle/>
        <a:p>
          <a:endParaRPr lang="fr-FR"/>
        </a:p>
      </dgm:t>
    </dgm:pt>
    <dgm:pt modelId="{41CEB300-4541-4017-8772-F51723E07BC1}" type="sibTrans" cxnId="{1701ABE9-E28F-4F22-8529-72DDA6F84491}">
      <dgm:prSet/>
      <dgm:spPr/>
      <dgm:t>
        <a:bodyPr/>
        <a:lstStyle/>
        <a:p>
          <a:endParaRPr lang="fr-FR"/>
        </a:p>
      </dgm:t>
    </dgm:pt>
    <dgm:pt modelId="{6F1249C4-3472-4CE0-AA60-AB12A0BEEDC6}">
      <dgm:prSet phldrT="[Texte]"/>
      <dgm:spPr/>
      <dgm:t>
        <a:bodyPr/>
        <a:lstStyle/>
        <a:p>
          <a:r>
            <a:rPr lang="fr-FR" dirty="0"/>
            <a:t>A partir du référentiel de fonctionnement des EMSP dans l’instruction du 21 juin 2023</a:t>
          </a:r>
        </a:p>
      </dgm:t>
    </dgm:pt>
    <dgm:pt modelId="{B2D4E623-98A5-46DA-8414-E5BD984A3820}" type="parTrans" cxnId="{FE595031-43B9-417B-BF16-7CBC9ED923E2}">
      <dgm:prSet/>
      <dgm:spPr/>
      <dgm:t>
        <a:bodyPr/>
        <a:lstStyle/>
        <a:p>
          <a:endParaRPr lang="fr-FR"/>
        </a:p>
      </dgm:t>
    </dgm:pt>
    <dgm:pt modelId="{57F6D93C-BFBF-44AD-B67D-5E881BEA9194}" type="sibTrans" cxnId="{FE595031-43B9-417B-BF16-7CBC9ED923E2}">
      <dgm:prSet/>
      <dgm:spPr/>
      <dgm:t>
        <a:bodyPr/>
        <a:lstStyle/>
        <a:p>
          <a:endParaRPr lang="fr-FR"/>
        </a:p>
      </dgm:t>
    </dgm:pt>
    <dgm:pt modelId="{D3445E67-B5A3-4333-A7CC-57C9A948F8A3}">
      <dgm:prSet phldrT="[Texte]"/>
      <dgm:spPr/>
      <dgm:t>
        <a:bodyPr/>
        <a:lstStyle/>
        <a:p>
          <a:r>
            <a:rPr lang="fr-FR" dirty="0"/>
            <a:t>Pour appuyer les professionnels du premier recours en journée et en semaine</a:t>
          </a:r>
        </a:p>
      </dgm:t>
    </dgm:pt>
    <dgm:pt modelId="{1C96B91A-4E3A-4C18-828E-C40027842822}" type="parTrans" cxnId="{78531ECC-877C-4A5E-B32D-942FE615440B}">
      <dgm:prSet/>
      <dgm:spPr/>
      <dgm:t>
        <a:bodyPr/>
        <a:lstStyle/>
        <a:p>
          <a:endParaRPr lang="fr-FR"/>
        </a:p>
      </dgm:t>
    </dgm:pt>
    <dgm:pt modelId="{1A49F107-250B-4CE6-8063-36F424C108D2}" type="sibTrans" cxnId="{78531ECC-877C-4A5E-B32D-942FE615440B}">
      <dgm:prSet/>
      <dgm:spPr/>
      <dgm:t>
        <a:bodyPr/>
        <a:lstStyle/>
        <a:p>
          <a:endParaRPr lang="fr-FR"/>
        </a:p>
      </dgm:t>
    </dgm:pt>
    <dgm:pt modelId="{191FB59A-D6FC-4786-9043-589E78AC3B6C}">
      <dgm:prSet phldrT="[Texte]"/>
      <dgm:spPr/>
      <dgm:t>
        <a:bodyPr/>
        <a:lstStyle/>
        <a:p>
          <a:r>
            <a:rPr lang="fr-FR" dirty="0"/>
            <a:t>Avec la possibilité de prescrire si nécessaire</a:t>
          </a:r>
        </a:p>
      </dgm:t>
    </dgm:pt>
    <dgm:pt modelId="{316D046E-FF53-4FF2-ADEA-0C147217D9B7}" type="parTrans" cxnId="{42E29D1C-379D-4ADE-84F8-21FB491B7654}">
      <dgm:prSet/>
      <dgm:spPr/>
      <dgm:t>
        <a:bodyPr/>
        <a:lstStyle/>
        <a:p>
          <a:endParaRPr lang="fr-FR"/>
        </a:p>
      </dgm:t>
    </dgm:pt>
    <dgm:pt modelId="{579C4F43-5AC9-4242-BAE6-1D096EBD83B6}" type="sibTrans" cxnId="{42E29D1C-379D-4ADE-84F8-21FB491B7654}">
      <dgm:prSet/>
      <dgm:spPr/>
      <dgm:t>
        <a:bodyPr/>
        <a:lstStyle/>
        <a:p>
          <a:endParaRPr lang="fr-FR"/>
        </a:p>
      </dgm:t>
    </dgm:pt>
    <dgm:pt modelId="{00674822-F346-44BF-B463-528107E7A805}">
      <dgm:prSet phldrT="[Texte]"/>
      <dgm:spPr/>
      <dgm:t>
        <a:bodyPr/>
        <a:lstStyle/>
        <a:p>
          <a:r>
            <a:rPr lang="fr-FR" dirty="0"/>
            <a:t>Au domicile et en ESMS</a:t>
          </a:r>
        </a:p>
      </dgm:t>
    </dgm:pt>
    <dgm:pt modelId="{FB935991-BE79-492D-A1B3-51FBF600C0B2}" type="parTrans" cxnId="{D132CC76-EA86-4EA3-B269-18E1773024FF}">
      <dgm:prSet/>
      <dgm:spPr/>
      <dgm:t>
        <a:bodyPr/>
        <a:lstStyle/>
        <a:p>
          <a:endParaRPr lang="fr-FR"/>
        </a:p>
      </dgm:t>
    </dgm:pt>
    <dgm:pt modelId="{85A9A4BA-C20E-43C8-9519-FE107C0ACA46}" type="sibTrans" cxnId="{D132CC76-EA86-4EA3-B269-18E1773024FF}">
      <dgm:prSet/>
      <dgm:spPr/>
      <dgm:t>
        <a:bodyPr/>
        <a:lstStyle/>
        <a:p>
          <a:endParaRPr lang="fr-FR"/>
        </a:p>
      </dgm:t>
    </dgm:pt>
    <dgm:pt modelId="{E9FD30F8-29A5-434C-B2C1-1DED6D9A2A02}">
      <dgm:prSet phldrT="[Texte]"/>
      <dgm:spPr/>
      <dgm:t>
        <a:bodyPr/>
        <a:lstStyle/>
        <a:p>
          <a:r>
            <a:rPr lang="fr-FR" dirty="0"/>
            <a:t>Avec un portage par ES, association porteuse de DAC ou </a:t>
          </a:r>
          <a:r>
            <a:rPr lang="fr-FR" dirty="0" err="1"/>
            <a:t>co</a:t>
          </a:r>
          <a:r>
            <a:rPr lang="fr-FR" dirty="0"/>
            <a:t>-portage </a:t>
          </a:r>
        </a:p>
      </dgm:t>
    </dgm:pt>
    <dgm:pt modelId="{68DD5B2D-AFB2-44B8-97BF-39F1BA4D2B0B}" type="parTrans" cxnId="{8F9D9165-7B70-4575-A323-EFC5D79F8900}">
      <dgm:prSet/>
      <dgm:spPr/>
      <dgm:t>
        <a:bodyPr/>
        <a:lstStyle/>
        <a:p>
          <a:endParaRPr lang="fr-FR"/>
        </a:p>
      </dgm:t>
    </dgm:pt>
    <dgm:pt modelId="{B8B19D36-6BF0-4D21-992C-D61DC657F1B6}" type="sibTrans" cxnId="{8F9D9165-7B70-4575-A323-EFC5D79F8900}">
      <dgm:prSet/>
      <dgm:spPr/>
      <dgm:t>
        <a:bodyPr/>
        <a:lstStyle/>
        <a:p>
          <a:endParaRPr lang="fr-FR"/>
        </a:p>
      </dgm:t>
    </dgm:pt>
    <dgm:pt modelId="{7FF0D46B-DD9D-4A22-A169-E77D41AA42B6}">
      <dgm:prSet phldrT="[Texte]"/>
      <dgm:spPr/>
      <dgm:t>
        <a:bodyPr/>
        <a:lstStyle/>
        <a:p>
          <a:r>
            <a:rPr lang="fr-FR" dirty="0"/>
            <a:t>8 équipes portées par des associations porteuses de DAC</a:t>
          </a:r>
        </a:p>
      </dgm:t>
    </dgm:pt>
    <dgm:pt modelId="{5DE1C96F-136A-4A44-9192-AD93F578513E}" type="parTrans" cxnId="{5612E302-7AAA-47E3-AFA2-3DFEB5C58112}">
      <dgm:prSet/>
      <dgm:spPr/>
      <dgm:t>
        <a:bodyPr/>
        <a:lstStyle/>
        <a:p>
          <a:endParaRPr lang="fr-FR"/>
        </a:p>
      </dgm:t>
    </dgm:pt>
    <dgm:pt modelId="{46671472-99F0-4AD7-B109-492357586BB5}" type="sibTrans" cxnId="{5612E302-7AAA-47E3-AFA2-3DFEB5C58112}">
      <dgm:prSet/>
      <dgm:spPr/>
      <dgm:t>
        <a:bodyPr/>
        <a:lstStyle/>
        <a:p>
          <a:endParaRPr lang="fr-FR"/>
        </a:p>
      </dgm:t>
    </dgm:pt>
    <dgm:pt modelId="{97AF5008-22E7-4FF1-9DC8-B864B5759417}">
      <dgm:prSet phldrT="[Texte]"/>
      <dgm:spPr/>
      <dgm:t>
        <a:bodyPr/>
        <a:lstStyle/>
        <a:p>
          <a:r>
            <a:rPr lang="fr-FR" dirty="0"/>
            <a:t>7 équipes portées par des ES</a:t>
          </a:r>
        </a:p>
      </dgm:t>
    </dgm:pt>
    <dgm:pt modelId="{C23CB8D0-5625-4A65-8F77-C528FAD5E4FE}" type="parTrans" cxnId="{178E622E-0D0B-493C-97FE-8BAA9AB24907}">
      <dgm:prSet/>
      <dgm:spPr/>
      <dgm:t>
        <a:bodyPr/>
        <a:lstStyle/>
        <a:p>
          <a:endParaRPr lang="fr-FR"/>
        </a:p>
      </dgm:t>
    </dgm:pt>
    <dgm:pt modelId="{F6775CBC-77B6-40A0-80B3-0BC6D79EB85C}" type="sibTrans" cxnId="{178E622E-0D0B-493C-97FE-8BAA9AB24907}">
      <dgm:prSet/>
      <dgm:spPr/>
      <dgm:t>
        <a:bodyPr/>
        <a:lstStyle/>
        <a:p>
          <a:endParaRPr lang="fr-FR"/>
        </a:p>
      </dgm:t>
    </dgm:pt>
    <dgm:pt modelId="{C89E2AF4-1BCE-41DD-BD9C-168CA77E79B6}">
      <dgm:prSet phldrT="[Texte]"/>
      <dgm:spPr/>
      <dgm:t>
        <a:bodyPr/>
        <a:lstStyle/>
        <a:p>
          <a:r>
            <a:rPr lang="fr-FR" b="1" dirty="0">
              <a:sym typeface="Wingdings" panose="05000000000000000000" pitchFamily="2" charset="2"/>
            </a:rPr>
            <a:t> 6 millions d’Euros de mesures nouvelles entre 2023 et 2025 </a:t>
          </a:r>
          <a:endParaRPr lang="fr-FR" b="1" dirty="0"/>
        </a:p>
      </dgm:t>
    </dgm:pt>
    <dgm:pt modelId="{56A75C29-4A9D-4148-B6EC-6D147E9C6041}" type="parTrans" cxnId="{11C7D579-0119-4D84-B0BF-5D0A649A03BA}">
      <dgm:prSet/>
      <dgm:spPr/>
      <dgm:t>
        <a:bodyPr/>
        <a:lstStyle/>
        <a:p>
          <a:endParaRPr lang="fr-FR"/>
        </a:p>
      </dgm:t>
    </dgm:pt>
    <dgm:pt modelId="{F0342FE9-01DD-4CAA-9582-758C0F2F0340}" type="sibTrans" cxnId="{11C7D579-0119-4D84-B0BF-5D0A649A03BA}">
      <dgm:prSet/>
      <dgm:spPr/>
      <dgm:t>
        <a:bodyPr/>
        <a:lstStyle/>
        <a:p>
          <a:endParaRPr lang="fr-FR"/>
        </a:p>
      </dgm:t>
    </dgm:pt>
    <dgm:pt modelId="{C2B55AC0-64C5-4AEA-B85B-3B06A4DA1218}">
      <dgm:prSet phldrT="[Texte]"/>
      <dgm:spPr/>
      <dgm:t>
        <a:bodyPr/>
        <a:lstStyle/>
        <a:p>
          <a:endParaRPr lang="fr-FR" dirty="0"/>
        </a:p>
      </dgm:t>
    </dgm:pt>
    <dgm:pt modelId="{EEA2A789-64E0-4583-88C9-7F45F0B3A3A6}" type="parTrans" cxnId="{319F0450-2AE5-417A-B0F6-62C04375A57C}">
      <dgm:prSet/>
      <dgm:spPr/>
      <dgm:t>
        <a:bodyPr/>
        <a:lstStyle/>
        <a:p>
          <a:endParaRPr lang="fr-FR"/>
        </a:p>
      </dgm:t>
    </dgm:pt>
    <dgm:pt modelId="{CE84C7CC-DC14-4848-9E87-5B6645212B34}" type="sibTrans" cxnId="{319F0450-2AE5-417A-B0F6-62C04375A57C}">
      <dgm:prSet/>
      <dgm:spPr/>
      <dgm:t>
        <a:bodyPr/>
        <a:lstStyle/>
        <a:p>
          <a:endParaRPr lang="fr-FR"/>
        </a:p>
      </dgm:t>
    </dgm:pt>
    <dgm:pt modelId="{F871946C-61BD-4D29-8BD9-60EC82430C0F}" type="pres">
      <dgm:prSet presAssocID="{6B7F90EE-B8AA-4431-A844-D7C4DEEAA411}" presName="Name0" presStyleCnt="0">
        <dgm:presLayoutVars>
          <dgm:dir/>
          <dgm:animLvl val="lvl"/>
          <dgm:resizeHandles val="exact"/>
        </dgm:presLayoutVars>
      </dgm:prSet>
      <dgm:spPr/>
    </dgm:pt>
    <dgm:pt modelId="{37048975-F5DF-44BC-9D51-FE8F74AA6C23}" type="pres">
      <dgm:prSet presAssocID="{46687CAA-E9E3-4594-B96A-F50991BA1B68}" presName="composite" presStyleCnt="0"/>
      <dgm:spPr/>
    </dgm:pt>
    <dgm:pt modelId="{E0F4DEDB-A0A4-434D-8015-E0C225DB97C3}" type="pres">
      <dgm:prSet presAssocID="{46687CAA-E9E3-4594-B96A-F50991BA1B6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76F4E95-7E39-4940-8BBE-F634FAF199BD}" type="pres">
      <dgm:prSet presAssocID="{46687CAA-E9E3-4594-B96A-F50991BA1B68}" presName="desTx" presStyleLbl="alignAccFollowNode1" presStyleIdx="0" presStyleCnt="2">
        <dgm:presLayoutVars>
          <dgm:bulletEnabled val="1"/>
        </dgm:presLayoutVars>
      </dgm:prSet>
      <dgm:spPr/>
    </dgm:pt>
    <dgm:pt modelId="{F52D4963-6E4F-4D33-A6BC-81BB5839109E}" type="pres">
      <dgm:prSet presAssocID="{0F66E3CD-F8C0-4C50-A971-8B13E9F2B587}" presName="space" presStyleCnt="0"/>
      <dgm:spPr/>
    </dgm:pt>
    <dgm:pt modelId="{E9DBEF15-AC7D-4179-A434-C66556855B31}" type="pres">
      <dgm:prSet presAssocID="{4E0521CF-67A1-4E30-BB3B-AA7FDB6D44AE}" presName="composite" presStyleCnt="0"/>
      <dgm:spPr/>
    </dgm:pt>
    <dgm:pt modelId="{46E3F296-D5B5-494C-BE9A-B155823C6A9F}" type="pres">
      <dgm:prSet presAssocID="{4E0521CF-67A1-4E30-BB3B-AA7FDB6D44A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9B97103-89BD-48A8-8698-036DB95D014F}" type="pres">
      <dgm:prSet presAssocID="{4E0521CF-67A1-4E30-BB3B-AA7FDB6D44A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612E302-7AAA-47E3-AFA2-3DFEB5C58112}" srcId="{4E0521CF-67A1-4E30-BB3B-AA7FDB6D44AE}" destId="{7FF0D46B-DD9D-4A22-A169-E77D41AA42B6}" srcOrd="0" destOrd="0" parTransId="{5DE1C96F-136A-4A44-9192-AD93F578513E}" sibTransId="{46671472-99F0-4AD7-B109-492357586BB5}"/>
    <dgm:cxn modelId="{42E29D1C-379D-4ADE-84F8-21FB491B7654}" srcId="{46687CAA-E9E3-4594-B96A-F50991BA1B68}" destId="{191FB59A-D6FC-4786-9043-589E78AC3B6C}" srcOrd="3" destOrd="0" parTransId="{316D046E-FF53-4FF2-ADEA-0C147217D9B7}" sibTransId="{579C4F43-5AC9-4242-BAE6-1D096EBD83B6}"/>
    <dgm:cxn modelId="{2AC32A22-8FBA-4191-8915-656135CE3788}" type="presOf" srcId="{6B7F90EE-B8AA-4431-A844-D7C4DEEAA411}" destId="{F871946C-61BD-4D29-8BD9-60EC82430C0F}" srcOrd="0" destOrd="0" presId="urn:microsoft.com/office/officeart/2005/8/layout/hList1"/>
    <dgm:cxn modelId="{C6D3D325-49AE-49F1-B0B2-FEBC46C80BC5}" type="presOf" srcId="{C89E2AF4-1BCE-41DD-BD9C-168CA77E79B6}" destId="{F9B97103-89BD-48A8-8698-036DB95D014F}" srcOrd="0" destOrd="4" presId="urn:microsoft.com/office/officeart/2005/8/layout/hList1"/>
    <dgm:cxn modelId="{178E622E-0D0B-493C-97FE-8BAA9AB24907}" srcId="{4E0521CF-67A1-4E30-BB3B-AA7FDB6D44AE}" destId="{97AF5008-22E7-4FF1-9DC8-B864B5759417}" srcOrd="1" destOrd="0" parTransId="{C23CB8D0-5625-4A65-8F77-C528FAD5E4FE}" sibTransId="{F6775CBC-77B6-40A0-80B3-0BC6D79EB85C}"/>
    <dgm:cxn modelId="{FE595031-43B9-417B-BF16-7CBC9ED923E2}" srcId="{46687CAA-E9E3-4594-B96A-F50991BA1B68}" destId="{6F1249C4-3472-4CE0-AA60-AB12A0BEEDC6}" srcOrd="0" destOrd="0" parTransId="{B2D4E623-98A5-46DA-8414-E5BD984A3820}" sibTransId="{57F6D93C-BFBF-44AD-B67D-5E881BEA9194}"/>
    <dgm:cxn modelId="{43A7DE5F-6CE2-4819-89EF-EA9FBD41A05D}" type="presOf" srcId="{D3445E67-B5A3-4333-A7CC-57C9A948F8A3}" destId="{D76F4E95-7E39-4940-8BBE-F634FAF199BD}" srcOrd="0" destOrd="1" presId="urn:microsoft.com/office/officeart/2005/8/layout/hList1"/>
    <dgm:cxn modelId="{57515A63-837A-4970-B7C9-0CABF2258377}" type="presOf" srcId="{97AF5008-22E7-4FF1-9DC8-B864B5759417}" destId="{F9B97103-89BD-48A8-8698-036DB95D014F}" srcOrd="0" destOrd="1" presId="urn:microsoft.com/office/officeart/2005/8/layout/hList1"/>
    <dgm:cxn modelId="{CD39F864-1FDB-4E10-806F-E9545F1D3294}" srcId="{6B7F90EE-B8AA-4431-A844-D7C4DEEAA411}" destId="{4E0521CF-67A1-4E30-BB3B-AA7FDB6D44AE}" srcOrd="1" destOrd="0" parTransId="{C11177B0-711A-493C-B0D9-71AF9D281F00}" sibTransId="{0F623815-F291-4D05-A858-1D8F4C240F41}"/>
    <dgm:cxn modelId="{8F9D9165-7B70-4575-A323-EFC5D79F8900}" srcId="{46687CAA-E9E3-4594-B96A-F50991BA1B68}" destId="{E9FD30F8-29A5-434C-B2C1-1DED6D9A2A02}" srcOrd="4" destOrd="0" parTransId="{68DD5B2D-AFB2-44B8-97BF-39F1BA4D2B0B}" sibTransId="{B8B19D36-6BF0-4D21-992C-D61DC657F1B6}"/>
    <dgm:cxn modelId="{319F0450-2AE5-417A-B0F6-62C04375A57C}" srcId="{4E0521CF-67A1-4E30-BB3B-AA7FDB6D44AE}" destId="{C2B55AC0-64C5-4AEA-B85B-3B06A4DA1218}" srcOrd="3" destOrd="0" parTransId="{EEA2A789-64E0-4583-88C9-7F45F0B3A3A6}" sibTransId="{CE84C7CC-DC14-4848-9E87-5B6645212B34}"/>
    <dgm:cxn modelId="{31AE3C50-57BE-4115-9F26-168F75DAB10E}" type="presOf" srcId="{191FB59A-D6FC-4786-9043-589E78AC3B6C}" destId="{D76F4E95-7E39-4940-8BBE-F634FAF199BD}" srcOrd="0" destOrd="3" presId="urn:microsoft.com/office/officeart/2005/8/layout/hList1"/>
    <dgm:cxn modelId="{D132CC76-EA86-4EA3-B269-18E1773024FF}" srcId="{46687CAA-E9E3-4594-B96A-F50991BA1B68}" destId="{00674822-F346-44BF-B463-528107E7A805}" srcOrd="2" destOrd="0" parTransId="{FB935991-BE79-492D-A1B3-51FBF600C0B2}" sibTransId="{85A9A4BA-C20E-43C8-9519-FE107C0ACA46}"/>
    <dgm:cxn modelId="{11C7D579-0119-4D84-B0BF-5D0A649A03BA}" srcId="{4E0521CF-67A1-4E30-BB3B-AA7FDB6D44AE}" destId="{C89E2AF4-1BCE-41DD-BD9C-168CA77E79B6}" srcOrd="4" destOrd="0" parTransId="{56A75C29-4A9D-4148-B6EC-6D147E9C6041}" sibTransId="{F0342FE9-01DD-4CAA-9582-758C0F2F0340}"/>
    <dgm:cxn modelId="{D58ADA7C-5169-46D7-8D84-9AD47F258663}" type="presOf" srcId="{6F1249C4-3472-4CE0-AA60-AB12A0BEEDC6}" destId="{D76F4E95-7E39-4940-8BBE-F634FAF199BD}" srcOrd="0" destOrd="0" presId="urn:microsoft.com/office/officeart/2005/8/layout/hList1"/>
    <dgm:cxn modelId="{9B032B88-60AD-4D05-8A68-EC451178D22C}" type="presOf" srcId="{E9FD30F8-29A5-434C-B2C1-1DED6D9A2A02}" destId="{D76F4E95-7E39-4940-8BBE-F634FAF199BD}" srcOrd="0" destOrd="4" presId="urn:microsoft.com/office/officeart/2005/8/layout/hList1"/>
    <dgm:cxn modelId="{6F9946AB-F2CE-4CDA-BCB9-A75E6AAE06E2}" srcId="{6B7F90EE-B8AA-4431-A844-D7C4DEEAA411}" destId="{46687CAA-E9E3-4594-B96A-F50991BA1B68}" srcOrd="0" destOrd="0" parTransId="{0FCD853F-770F-4ABF-B417-B61FDBE7E76E}" sibTransId="{0F66E3CD-F8C0-4C50-A971-8B13E9F2B587}"/>
    <dgm:cxn modelId="{154DF8B4-B6FD-4B34-A020-854FBB650FD7}" type="presOf" srcId="{00674822-F346-44BF-B463-528107E7A805}" destId="{D76F4E95-7E39-4940-8BBE-F634FAF199BD}" srcOrd="0" destOrd="2" presId="urn:microsoft.com/office/officeart/2005/8/layout/hList1"/>
    <dgm:cxn modelId="{84EBAACA-6159-4F63-8E8A-11C8C3490047}" type="presOf" srcId="{4E0521CF-67A1-4E30-BB3B-AA7FDB6D44AE}" destId="{46E3F296-D5B5-494C-BE9A-B155823C6A9F}" srcOrd="0" destOrd="0" presId="urn:microsoft.com/office/officeart/2005/8/layout/hList1"/>
    <dgm:cxn modelId="{78531ECC-877C-4A5E-B32D-942FE615440B}" srcId="{46687CAA-E9E3-4594-B96A-F50991BA1B68}" destId="{D3445E67-B5A3-4333-A7CC-57C9A948F8A3}" srcOrd="1" destOrd="0" parTransId="{1C96B91A-4E3A-4C18-828E-C40027842822}" sibTransId="{1A49F107-250B-4CE6-8063-36F424C108D2}"/>
    <dgm:cxn modelId="{D50ED2D5-5971-442C-B5C8-7E9214037726}" type="presOf" srcId="{46687CAA-E9E3-4594-B96A-F50991BA1B68}" destId="{E0F4DEDB-A0A4-434D-8015-E0C225DB97C3}" srcOrd="0" destOrd="0" presId="urn:microsoft.com/office/officeart/2005/8/layout/hList1"/>
    <dgm:cxn modelId="{1701ABE9-E28F-4F22-8529-72DDA6F84491}" srcId="{4E0521CF-67A1-4E30-BB3B-AA7FDB6D44AE}" destId="{ED01E26D-364B-4953-B924-032079F016AC}" srcOrd="2" destOrd="0" parTransId="{FE7C7971-421B-466F-8B8D-AB31762D58D4}" sibTransId="{41CEB300-4541-4017-8772-F51723E07BC1}"/>
    <dgm:cxn modelId="{359990EC-9F27-4745-981D-D3EE73624CA4}" type="presOf" srcId="{C2B55AC0-64C5-4AEA-B85B-3B06A4DA1218}" destId="{F9B97103-89BD-48A8-8698-036DB95D014F}" srcOrd="0" destOrd="3" presId="urn:microsoft.com/office/officeart/2005/8/layout/hList1"/>
    <dgm:cxn modelId="{B6761DEF-2B4B-419A-A6DA-EBC38ED1AADE}" type="presOf" srcId="{ED01E26D-364B-4953-B924-032079F016AC}" destId="{F9B97103-89BD-48A8-8698-036DB95D014F}" srcOrd="0" destOrd="2" presId="urn:microsoft.com/office/officeart/2005/8/layout/hList1"/>
    <dgm:cxn modelId="{3341D2F1-C414-4475-89FF-89EE3B13F7DE}" type="presOf" srcId="{7FF0D46B-DD9D-4A22-A169-E77D41AA42B6}" destId="{F9B97103-89BD-48A8-8698-036DB95D014F}" srcOrd="0" destOrd="0" presId="urn:microsoft.com/office/officeart/2005/8/layout/hList1"/>
    <dgm:cxn modelId="{86E9CFAE-21C4-44CB-AE51-EBADC785DE23}" type="presParOf" srcId="{F871946C-61BD-4D29-8BD9-60EC82430C0F}" destId="{37048975-F5DF-44BC-9D51-FE8F74AA6C23}" srcOrd="0" destOrd="0" presId="urn:microsoft.com/office/officeart/2005/8/layout/hList1"/>
    <dgm:cxn modelId="{F213CF59-97FC-49C8-90E9-C8A96FEF1622}" type="presParOf" srcId="{37048975-F5DF-44BC-9D51-FE8F74AA6C23}" destId="{E0F4DEDB-A0A4-434D-8015-E0C225DB97C3}" srcOrd="0" destOrd="0" presId="urn:microsoft.com/office/officeart/2005/8/layout/hList1"/>
    <dgm:cxn modelId="{6E52D65C-646F-4825-816A-C69ACE2C174D}" type="presParOf" srcId="{37048975-F5DF-44BC-9D51-FE8F74AA6C23}" destId="{D76F4E95-7E39-4940-8BBE-F634FAF199BD}" srcOrd="1" destOrd="0" presId="urn:microsoft.com/office/officeart/2005/8/layout/hList1"/>
    <dgm:cxn modelId="{F14C4B05-3855-4071-8E0D-45B03080D4F6}" type="presParOf" srcId="{F871946C-61BD-4D29-8BD9-60EC82430C0F}" destId="{F52D4963-6E4F-4D33-A6BC-81BB5839109E}" srcOrd="1" destOrd="0" presId="urn:microsoft.com/office/officeart/2005/8/layout/hList1"/>
    <dgm:cxn modelId="{2D844B54-2917-4659-A73C-DA66D0A564CB}" type="presParOf" srcId="{F871946C-61BD-4D29-8BD9-60EC82430C0F}" destId="{E9DBEF15-AC7D-4179-A434-C66556855B31}" srcOrd="2" destOrd="0" presId="urn:microsoft.com/office/officeart/2005/8/layout/hList1"/>
    <dgm:cxn modelId="{84ED28C4-9E55-4C20-A18E-358B41CC4B0B}" type="presParOf" srcId="{E9DBEF15-AC7D-4179-A434-C66556855B31}" destId="{46E3F296-D5B5-494C-BE9A-B155823C6A9F}" srcOrd="0" destOrd="0" presId="urn:microsoft.com/office/officeart/2005/8/layout/hList1"/>
    <dgm:cxn modelId="{DC6C90D9-5110-4C9D-A278-47D3BFAD1B65}" type="presParOf" srcId="{E9DBEF15-AC7D-4179-A434-C66556855B31}" destId="{F9B97103-89BD-48A8-8698-036DB95D014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CCCECF-B907-44B6-BDFC-F28F0F7669EB}" type="doc">
      <dgm:prSet loTypeId="urn:microsoft.com/office/officeart/2005/8/layout/process3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fr-FR"/>
        </a:p>
      </dgm:t>
    </dgm:pt>
    <dgm:pt modelId="{5A7EA2D0-AAEF-4A3A-A174-686476F64318}">
      <dgm:prSet phldrT="[Texte]"/>
      <dgm:spPr>
        <a:xfrm>
          <a:off x="3134" y="359197"/>
          <a:ext cx="1425019" cy="4320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fr-FR">
              <a:latin typeface="Aptos" panose="02110004020202020204"/>
              <a:ea typeface="+mn-ea"/>
              <a:cs typeface="+mn-cs"/>
            </a:rPr>
            <a:t>2024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F6F1AD71-3EC0-429A-AB19-F0E8356E43A8}" type="parTrans" cxnId="{915370D2-5D02-4837-AC1D-F2F70096994B}">
      <dgm:prSet/>
      <dgm:spPr/>
      <dgm:t>
        <a:bodyPr/>
        <a:lstStyle/>
        <a:p>
          <a:endParaRPr lang="fr-FR"/>
        </a:p>
      </dgm:t>
    </dgm:pt>
    <dgm:pt modelId="{F71BE755-407B-4731-9BC6-B4C7CC116ABC}" type="sibTrans" cxnId="{915370D2-5D02-4837-AC1D-F2F70096994B}">
      <dgm:prSet/>
      <dgm:spPr>
        <a:xfrm>
          <a:off x="1644181" y="325803"/>
          <a:ext cx="457978" cy="35478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fr-FR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873E98B7-F56A-4C26-B263-79F9845E57B2}">
      <dgm:prSet phldrT="[Texte]"/>
      <dgm:spPr>
        <a:xfrm>
          <a:off x="295005" y="647197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Première vague de déploiement de 15 ERIsp: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9830D717-1648-4D1C-8A3C-39FFF9953041}" type="parTrans" cxnId="{C246C7D2-530D-4304-A8F0-BE189C1F9C13}">
      <dgm:prSet/>
      <dgm:spPr/>
      <dgm:t>
        <a:bodyPr/>
        <a:lstStyle/>
        <a:p>
          <a:endParaRPr lang="fr-FR"/>
        </a:p>
      </dgm:t>
    </dgm:pt>
    <dgm:pt modelId="{25A4C6C5-B30E-43BE-9345-879C9C04498D}" type="sibTrans" cxnId="{C246C7D2-530D-4304-A8F0-BE189C1F9C13}">
      <dgm:prSet/>
      <dgm:spPr/>
      <dgm:t>
        <a:bodyPr/>
        <a:lstStyle/>
        <a:p>
          <a:endParaRPr lang="fr-FR"/>
        </a:p>
      </dgm:t>
    </dgm:pt>
    <dgm:pt modelId="{D38A66F7-AE40-4054-AFE8-ADD3069C51EA}">
      <dgm:prSet phldrT="[Texte]"/>
      <dgm:spPr>
        <a:xfrm>
          <a:off x="2292264" y="359197"/>
          <a:ext cx="1425019" cy="4320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fr-FR">
              <a:latin typeface="Aptos" panose="02110004020202020204"/>
              <a:ea typeface="+mn-ea"/>
              <a:cs typeface="+mn-cs"/>
            </a:rPr>
            <a:t>2025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AB05606B-BA79-4AFB-A105-3764EA053781}" type="parTrans" cxnId="{44E600F4-2B4D-44FC-B2E1-3270655FDCDB}">
      <dgm:prSet/>
      <dgm:spPr/>
      <dgm:t>
        <a:bodyPr/>
        <a:lstStyle/>
        <a:p>
          <a:endParaRPr lang="fr-FR"/>
        </a:p>
      </dgm:t>
    </dgm:pt>
    <dgm:pt modelId="{43D0B089-B0CB-4CB4-AD16-E3172675D0C1}" type="sibTrans" cxnId="{44E600F4-2B4D-44FC-B2E1-3270655FDCDB}">
      <dgm:prSet/>
      <dgm:spPr>
        <a:xfrm>
          <a:off x="3933312" y="325803"/>
          <a:ext cx="457978" cy="35478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fr-FR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F72D7C1D-AA36-4DA8-ACD7-CF8247BBE047}">
      <dgm:prSet phldrT="[Texte]"/>
      <dgm:spPr>
        <a:xfrm>
          <a:off x="2668811" y="592096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AMI National pour 15 nouvelles ERIsp au niveau national avec 200k€ de crédits d’amorçage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5EA02982-4B48-4E8B-8771-CE1AB2F8A7A4}" type="parTrans" cxnId="{8F9C9C03-A94C-4B01-A294-A0139BE1EC12}">
      <dgm:prSet/>
      <dgm:spPr/>
      <dgm:t>
        <a:bodyPr/>
        <a:lstStyle/>
        <a:p>
          <a:endParaRPr lang="fr-FR"/>
        </a:p>
      </dgm:t>
    </dgm:pt>
    <dgm:pt modelId="{79AD5521-FDD2-4B26-8944-67FC4F50233A}" type="sibTrans" cxnId="{8F9C9C03-A94C-4B01-A294-A0139BE1EC12}">
      <dgm:prSet/>
      <dgm:spPr/>
      <dgm:t>
        <a:bodyPr/>
        <a:lstStyle/>
        <a:p>
          <a:endParaRPr lang="fr-FR"/>
        </a:p>
      </dgm:t>
    </dgm:pt>
    <dgm:pt modelId="{73C7326B-C9B8-43CB-896D-2603856932C9}">
      <dgm:prSet phldrT="[Texte]"/>
      <dgm:spPr>
        <a:xfrm>
          <a:off x="4581395" y="359197"/>
          <a:ext cx="1425019" cy="4320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fr-FR">
              <a:latin typeface="Aptos" panose="02110004020202020204"/>
              <a:ea typeface="+mn-ea"/>
              <a:cs typeface="+mn-cs"/>
            </a:rPr>
            <a:t>2026 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614400AC-B383-4DBE-9F86-9B1677FA78C0}" type="parTrans" cxnId="{38B8F75A-BA75-4D9C-AEB2-596C7C66B972}">
      <dgm:prSet/>
      <dgm:spPr/>
      <dgm:t>
        <a:bodyPr/>
        <a:lstStyle/>
        <a:p>
          <a:endParaRPr lang="fr-FR"/>
        </a:p>
      </dgm:t>
    </dgm:pt>
    <dgm:pt modelId="{AC3F4DB8-69C4-4AEF-AAB7-28D3D6192433}" type="sibTrans" cxnId="{38B8F75A-BA75-4D9C-AEB2-596C7C66B972}">
      <dgm:prSet/>
      <dgm:spPr/>
      <dgm:t>
        <a:bodyPr/>
        <a:lstStyle/>
        <a:p>
          <a:endParaRPr lang="fr-FR"/>
        </a:p>
      </dgm:t>
    </dgm:pt>
    <dgm:pt modelId="{AB7BA743-46D1-4A97-A54E-404EF30D72B4}">
      <dgm:prSet phldrT="[Texte]"/>
      <dgm:spPr>
        <a:xfrm>
          <a:off x="4873267" y="647197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 dirty="0">
              <a:latin typeface="Aptos" panose="02110004020202020204"/>
              <a:ea typeface="+mn-ea"/>
              <a:cs typeface="+mn-cs"/>
            </a:rPr>
            <a:t>Un AMI pour identifier 15 nouveaux projets au niveau national</a:t>
          </a:r>
        </a:p>
      </dgm:t>
    </dgm:pt>
    <dgm:pt modelId="{404EDEFD-467B-48B9-A0E6-20AF7F823FA8}" type="parTrans" cxnId="{4011D36B-725E-4B39-BF36-7EBE13052203}">
      <dgm:prSet/>
      <dgm:spPr/>
      <dgm:t>
        <a:bodyPr/>
        <a:lstStyle/>
        <a:p>
          <a:endParaRPr lang="fr-FR"/>
        </a:p>
      </dgm:t>
    </dgm:pt>
    <dgm:pt modelId="{4EF1D080-4633-44F8-AA89-CF2376048FF2}" type="sibTrans" cxnId="{4011D36B-725E-4B39-BF36-7EBE13052203}">
      <dgm:prSet/>
      <dgm:spPr/>
      <dgm:t>
        <a:bodyPr/>
        <a:lstStyle/>
        <a:p>
          <a:endParaRPr lang="fr-FR"/>
        </a:p>
      </dgm:t>
    </dgm:pt>
    <dgm:pt modelId="{B8D3CBE2-8B56-4C69-BA59-46D0CDFD76DF}">
      <dgm:prSet phldrT="[Texte]"/>
      <dgm:spPr>
        <a:xfrm>
          <a:off x="295005" y="647197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L’expérimentation Pallidom de l’HAD APHP est identifiée en Ile de </a:t>
          </a:r>
          <a:br>
            <a:rPr lang="fr-FR">
              <a:latin typeface="Aptos" panose="02110004020202020204"/>
              <a:ea typeface="+mn-ea"/>
              <a:cs typeface="+mn-cs"/>
            </a:rPr>
          </a:br>
          <a:r>
            <a:rPr lang="fr-FR">
              <a:latin typeface="Aptos" panose="02110004020202020204"/>
              <a:ea typeface="+mn-ea"/>
              <a:cs typeface="+mn-cs"/>
            </a:rPr>
            <a:t>France pour la préfiguration de ces équipes avec 200k€ en crédits d’amorçage pour l’activité 2025 avec couverture de Paris et petite couronne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587B2FB2-63C9-4E40-82EC-06125F37AC05}" type="parTrans" cxnId="{97C4A6E9-E117-446C-A23B-7869244F6EC6}">
      <dgm:prSet/>
      <dgm:spPr/>
      <dgm:t>
        <a:bodyPr/>
        <a:lstStyle/>
        <a:p>
          <a:endParaRPr lang="fr-FR"/>
        </a:p>
      </dgm:t>
    </dgm:pt>
    <dgm:pt modelId="{EEB4E376-579B-4A00-9BED-6BC2F203DD4D}" type="sibTrans" cxnId="{97C4A6E9-E117-446C-A23B-7869244F6EC6}">
      <dgm:prSet/>
      <dgm:spPr/>
      <dgm:t>
        <a:bodyPr/>
        <a:lstStyle/>
        <a:p>
          <a:endParaRPr lang="fr-FR"/>
        </a:p>
      </dgm:t>
    </dgm:pt>
    <dgm:pt modelId="{7A0ED306-86BD-4DCF-88C3-0FAC722ACA15}">
      <dgm:prSet phldrT="[Texte]"/>
      <dgm:spPr>
        <a:xfrm>
          <a:off x="2668811" y="592096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3 dossiers retenus en Ile de France: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65D7D920-A295-4627-98CA-49E12117EC92}" type="parTrans" cxnId="{0DC3D8D4-7FE8-4912-A899-8D5A3346A6FB}">
      <dgm:prSet/>
      <dgm:spPr/>
      <dgm:t>
        <a:bodyPr/>
        <a:lstStyle/>
        <a:p>
          <a:endParaRPr lang="fr-FR"/>
        </a:p>
      </dgm:t>
    </dgm:pt>
    <dgm:pt modelId="{375B5B56-DFEF-4FDB-B301-6853609A2A4C}" type="sibTrans" cxnId="{0DC3D8D4-7FE8-4912-A899-8D5A3346A6FB}">
      <dgm:prSet/>
      <dgm:spPr/>
      <dgm:t>
        <a:bodyPr/>
        <a:lstStyle/>
        <a:p>
          <a:endParaRPr lang="fr-FR"/>
        </a:p>
      </dgm:t>
    </dgm:pt>
    <dgm:pt modelId="{EE5D25FC-7FEB-4D31-A52E-ACDAAC362C5D}">
      <dgm:prSet phldrT="[Texte]"/>
      <dgm:spPr>
        <a:xfrm>
          <a:off x="2668811" y="592096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HAD Santé Service projet d’ERIsp couvrant le 95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B6566F28-B935-40CF-ADC0-747B24FAFC59}" type="parTrans" cxnId="{9714B4FB-2124-43CB-81A2-755B3A2A09C6}">
      <dgm:prSet/>
      <dgm:spPr/>
      <dgm:t>
        <a:bodyPr/>
        <a:lstStyle/>
        <a:p>
          <a:endParaRPr lang="fr-FR"/>
        </a:p>
      </dgm:t>
    </dgm:pt>
    <dgm:pt modelId="{E8ECAF19-6E94-43C3-9E4E-6CE274DB562A}" type="sibTrans" cxnId="{9714B4FB-2124-43CB-81A2-755B3A2A09C6}">
      <dgm:prSet/>
      <dgm:spPr/>
      <dgm:t>
        <a:bodyPr/>
        <a:lstStyle/>
        <a:p>
          <a:endParaRPr lang="fr-FR"/>
        </a:p>
      </dgm:t>
    </dgm:pt>
    <dgm:pt modelId="{B68F3881-D8B6-41E1-B54C-DCFEFE2D2D2A}">
      <dgm:prSet phldrT="[Texte]"/>
      <dgm:spPr>
        <a:xfrm>
          <a:off x="2668811" y="592096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HAD Région Melun et HAD groupe LNA Santé ERIsp co-portée pour la couverture du 77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13F110C6-927F-4108-9A33-0F1C99C3E5C6}" type="parTrans" cxnId="{EC1936D8-ACE9-4AAD-A56E-EE44C75BC1D1}">
      <dgm:prSet/>
      <dgm:spPr/>
      <dgm:t>
        <a:bodyPr/>
        <a:lstStyle/>
        <a:p>
          <a:endParaRPr lang="fr-FR"/>
        </a:p>
      </dgm:t>
    </dgm:pt>
    <dgm:pt modelId="{C9AB9FE3-A270-4B34-8E0F-C0AFB93F5B26}" type="sibTrans" cxnId="{EC1936D8-ACE9-4AAD-A56E-EE44C75BC1D1}">
      <dgm:prSet/>
      <dgm:spPr/>
      <dgm:t>
        <a:bodyPr/>
        <a:lstStyle/>
        <a:p>
          <a:endParaRPr lang="fr-FR"/>
        </a:p>
      </dgm:t>
    </dgm:pt>
    <dgm:pt modelId="{70DA5764-6245-47F0-911D-F8A62BB74B35}">
      <dgm:prSet phldrT="[Texte]"/>
      <dgm:spPr>
        <a:xfrm>
          <a:off x="2668811" y="592096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Pallidom pour une extension en grande couronne </a:t>
          </a:r>
          <a:r>
            <a:rPr lang="fr-FR">
              <a:latin typeface="Aptos" panose="02110004020202020204"/>
              <a:ea typeface="+mn-ea"/>
              <a:cs typeface="+mn-cs"/>
              <a:sym typeface="Wingdings" panose="05000000000000000000" pitchFamily="2" charset="2"/>
            </a:rPr>
            <a:t> limitée au 78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5583711E-D432-404A-8D04-99277C70A32F}" type="parTrans" cxnId="{8C848A35-3154-4BCB-8053-E26C9A39EA37}">
      <dgm:prSet/>
      <dgm:spPr/>
      <dgm:t>
        <a:bodyPr/>
        <a:lstStyle/>
        <a:p>
          <a:endParaRPr lang="fr-FR"/>
        </a:p>
      </dgm:t>
    </dgm:pt>
    <dgm:pt modelId="{D8242917-4B36-4B0D-A8C3-935579932C14}" type="sibTrans" cxnId="{8C848A35-3154-4BCB-8053-E26C9A39EA37}">
      <dgm:prSet/>
      <dgm:spPr/>
      <dgm:t>
        <a:bodyPr/>
        <a:lstStyle/>
        <a:p>
          <a:endParaRPr lang="fr-FR"/>
        </a:p>
      </dgm:t>
    </dgm:pt>
    <dgm:pt modelId="{314AE6B3-7EDC-48CA-9439-0FC359776139}">
      <dgm:prSet phldrT="[Texte]"/>
      <dgm:spPr>
        <a:xfrm>
          <a:off x="4873267" y="647197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200k€ en crédits d’amorçage versés en C3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9994F7E9-0BB9-4834-A0A4-F27AC1D300CA}" type="parTrans" cxnId="{83249BF4-5D87-47C9-9C5F-CE9CBBF7017C}">
      <dgm:prSet/>
      <dgm:spPr/>
      <dgm:t>
        <a:bodyPr/>
        <a:lstStyle/>
        <a:p>
          <a:endParaRPr lang="fr-FR"/>
        </a:p>
      </dgm:t>
    </dgm:pt>
    <dgm:pt modelId="{742EF280-8583-4FFF-A6CF-FB6D8CCC741D}" type="sibTrans" cxnId="{83249BF4-5D87-47C9-9C5F-CE9CBBF7017C}">
      <dgm:prSet/>
      <dgm:spPr/>
      <dgm:t>
        <a:bodyPr/>
        <a:lstStyle/>
        <a:p>
          <a:endParaRPr lang="fr-FR"/>
        </a:p>
      </dgm:t>
    </dgm:pt>
    <dgm:pt modelId="{D0CFF1DD-97A5-4F9D-AC30-9C3717CE0ADB}">
      <dgm:prSet phldrT="[Texte]"/>
      <dgm:spPr>
        <a:xfrm>
          <a:off x="4873267" y="647197"/>
          <a:ext cx="1425019" cy="304425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Char char="•"/>
          </a:pPr>
          <a:r>
            <a:rPr lang="fr-FR" dirty="0">
              <a:latin typeface="Aptos" panose="02110004020202020204"/>
              <a:ea typeface="+mn-ea"/>
              <a:cs typeface="+mn-cs"/>
            </a:rPr>
            <a:t>Instruction en cours</a:t>
          </a:r>
        </a:p>
      </dgm:t>
    </dgm:pt>
    <dgm:pt modelId="{AED0F96E-5FED-472F-AF80-4E83AB1F1343}" type="parTrans" cxnId="{5670F3A8-FD2A-4B39-A115-BF0966384703}">
      <dgm:prSet/>
      <dgm:spPr/>
      <dgm:t>
        <a:bodyPr/>
        <a:lstStyle/>
        <a:p>
          <a:endParaRPr lang="fr-FR"/>
        </a:p>
      </dgm:t>
    </dgm:pt>
    <dgm:pt modelId="{3F9A3F53-488F-4519-AFD3-3BD8EA88FD6D}" type="sibTrans" cxnId="{5670F3A8-FD2A-4B39-A115-BF0966384703}">
      <dgm:prSet/>
      <dgm:spPr/>
      <dgm:t>
        <a:bodyPr/>
        <a:lstStyle/>
        <a:p>
          <a:endParaRPr lang="fr-FR"/>
        </a:p>
      </dgm:t>
    </dgm:pt>
    <dgm:pt modelId="{20C7EA07-09CA-4404-8519-8AACE456B01F}">
      <dgm:prSet phldrT="[Texte]"/>
      <dgm:spPr>
        <a:xfrm>
          <a:off x="4873267" y="647197"/>
          <a:ext cx="1425019" cy="3044250"/>
        </a:xfrm>
      </dgm:spPr>
      <dgm:t>
        <a:bodyPr/>
        <a:lstStyle/>
        <a:p>
          <a:pPr>
            <a:buChar char="•"/>
          </a:pPr>
          <a:r>
            <a:rPr lang="fr-FR" dirty="0">
              <a:latin typeface="Aptos" panose="02110004020202020204"/>
              <a:ea typeface="+mn-ea"/>
              <a:cs typeface="+mn-cs"/>
            </a:rPr>
            <a:t>Publication des établissements retenus en octobre</a:t>
          </a:r>
        </a:p>
      </dgm:t>
    </dgm:pt>
    <dgm:pt modelId="{99B898A5-84D6-4939-B8C6-DA7643795AA3}" type="parTrans" cxnId="{482962F0-0EDE-4579-A96E-6D11D7AAD0AC}">
      <dgm:prSet/>
      <dgm:spPr/>
      <dgm:t>
        <a:bodyPr/>
        <a:lstStyle/>
        <a:p>
          <a:endParaRPr lang="fr-FR"/>
        </a:p>
      </dgm:t>
    </dgm:pt>
    <dgm:pt modelId="{CB1A41D2-F174-43C8-8C77-703C386BD2B5}" type="sibTrans" cxnId="{482962F0-0EDE-4579-A96E-6D11D7AAD0AC}">
      <dgm:prSet/>
      <dgm:spPr/>
      <dgm:t>
        <a:bodyPr/>
        <a:lstStyle/>
        <a:p>
          <a:endParaRPr lang="fr-FR"/>
        </a:p>
      </dgm:t>
    </dgm:pt>
    <dgm:pt modelId="{2F1CE4B9-5821-4256-980A-BB4B57F585D7}" type="pres">
      <dgm:prSet presAssocID="{22CCCECF-B907-44B6-BDFC-F28F0F7669EB}" presName="linearFlow" presStyleCnt="0">
        <dgm:presLayoutVars>
          <dgm:dir/>
          <dgm:animLvl val="lvl"/>
          <dgm:resizeHandles val="exact"/>
        </dgm:presLayoutVars>
      </dgm:prSet>
      <dgm:spPr/>
    </dgm:pt>
    <dgm:pt modelId="{8997E940-47F5-489A-B996-46919E446204}" type="pres">
      <dgm:prSet presAssocID="{5A7EA2D0-AAEF-4A3A-A174-686476F64318}" presName="composite" presStyleCnt="0"/>
      <dgm:spPr/>
    </dgm:pt>
    <dgm:pt modelId="{D74C38A9-3686-46A7-B1FC-120A6F763DB4}" type="pres">
      <dgm:prSet presAssocID="{5A7EA2D0-AAEF-4A3A-A174-686476F64318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D0C990C-158D-4202-8576-3EE5CD2CF1AC}" type="pres">
      <dgm:prSet presAssocID="{5A7EA2D0-AAEF-4A3A-A174-686476F64318}" presName="parSh" presStyleLbl="node1" presStyleIdx="0" presStyleCnt="3"/>
      <dgm:spPr/>
    </dgm:pt>
    <dgm:pt modelId="{7FF06B9E-86E5-4D97-89F4-B72E2DDC46B0}" type="pres">
      <dgm:prSet presAssocID="{5A7EA2D0-AAEF-4A3A-A174-686476F64318}" presName="desTx" presStyleLbl="fgAcc1" presStyleIdx="0" presStyleCnt="3">
        <dgm:presLayoutVars>
          <dgm:bulletEnabled val="1"/>
        </dgm:presLayoutVars>
      </dgm:prSet>
      <dgm:spPr/>
    </dgm:pt>
    <dgm:pt modelId="{709DA45A-2B27-4387-991B-D745C3F50661}" type="pres">
      <dgm:prSet presAssocID="{F71BE755-407B-4731-9BC6-B4C7CC116ABC}" presName="sibTrans" presStyleLbl="sibTrans2D1" presStyleIdx="0" presStyleCnt="2"/>
      <dgm:spPr/>
    </dgm:pt>
    <dgm:pt modelId="{0AAE8417-8479-4040-A2DC-161995AE3287}" type="pres">
      <dgm:prSet presAssocID="{F71BE755-407B-4731-9BC6-B4C7CC116ABC}" presName="connTx" presStyleLbl="sibTrans2D1" presStyleIdx="0" presStyleCnt="2"/>
      <dgm:spPr/>
    </dgm:pt>
    <dgm:pt modelId="{A22C0964-7BB9-4BA5-BAA1-45DEFC2E3C9C}" type="pres">
      <dgm:prSet presAssocID="{D38A66F7-AE40-4054-AFE8-ADD3069C51EA}" presName="composite" presStyleCnt="0"/>
      <dgm:spPr/>
    </dgm:pt>
    <dgm:pt modelId="{451C27D3-7FD5-4E50-A6C3-A415642FD779}" type="pres">
      <dgm:prSet presAssocID="{D38A66F7-AE40-4054-AFE8-ADD3069C51EA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820405D-AB08-4617-9282-D508D060E584}" type="pres">
      <dgm:prSet presAssocID="{D38A66F7-AE40-4054-AFE8-ADD3069C51EA}" presName="parSh" presStyleLbl="node1" presStyleIdx="1" presStyleCnt="3"/>
      <dgm:spPr/>
    </dgm:pt>
    <dgm:pt modelId="{6EBC8DE0-556E-4A41-AB72-4EA7C7033731}" type="pres">
      <dgm:prSet presAssocID="{D38A66F7-AE40-4054-AFE8-ADD3069C51EA}" presName="desTx" presStyleLbl="fgAcc1" presStyleIdx="1" presStyleCnt="3" custLinFactNeighborX="5942" custLinFactNeighborY="-1810">
        <dgm:presLayoutVars>
          <dgm:bulletEnabled val="1"/>
        </dgm:presLayoutVars>
      </dgm:prSet>
      <dgm:spPr/>
    </dgm:pt>
    <dgm:pt modelId="{4B961380-0247-4215-8528-4F434E8F8736}" type="pres">
      <dgm:prSet presAssocID="{43D0B089-B0CB-4CB4-AD16-E3172675D0C1}" presName="sibTrans" presStyleLbl="sibTrans2D1" presStyleIdx="1" presStyleCnt="2"/>
      <dgm:spPr/>
    </dgm:pt>
    <dgm:pt modelId="{84DDEE3C-515C-4EE4-958C-4AF95C5965A2}" type="pres">
      <dgm:prSet presAssocID="{43D0B089-B0CB-4CB4-AD16-E3172675D0C1}" presName="connTx" presStyleLbl="sibTrans2D1" presStyleIdx="1" presStyleCnt="2"/>
      <dgm:spPr/>
    </dgm:pt>
    <dgm:pt modelId="{C74857E4-D805-40A4-9B63-7AB787F7BEDD}" type="pres">
      <dgm:prSet presAssocID="{73C7326B-C9B8-43CB-896D-2603856932C9}" presName="composite" presStyleCnt="0"/>
      <dgm:spPr/>
    </dgm:pt>
    <dgm:pt modelId="{E96EE4EA-0FCD-4D49-975D-2DB8738E7C47}" type="pres">
      <dgm:prSet presAssocID="{73C7326B-C9B8-43CB-896D-2603856932C9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10A4139-3888-4C6D-A8EE-02BF580B91E5}" type="pres">
      <dgm:prSet presAssocID="{73C7326B-C9B8-43CB-896D-2603856932C9}" presName="parSh" presStyleLbl="node1" presStyleIdx="2" presStyleCnt="3"/>
      <dgm:spPr/>
    </dgm:pt>
    <dgm:pt modelId="{ADB50187-5224-47BC-B840-7BF5C3ED9563}" type="pres">
      <dgm:prSet presAssocID="{73C7326B-C9B8-43CB-896D-2603856932C9}" presName="desTx" presStyleLbl="fgAcc1" presStyleIdx="2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</dgm:pt>
  </dgm:ptLst>
  <dgm:cxnLst>
    <dgm:cxn modelId="{8F9C9C03-A94C-4B01-A294-A0139BE1EC12}" srcId="{D38A66F7-AE40-4054-AFE8-ADD3069C51EA}" destId="{F72D7C1D-AA36-4DA8-ACD7-CF8247BBE047}" srcOrd="0" destOrd="0" parTransId="{5EA02982-4B48-4E8B-8771-CE1AB2F8A7A4}" sibTransId="{79AD5521-FDD2-4B26-8944-67FC4F50233A}"/>
    <dgm:cxn modelId="{E444D505-B4DC-43BB-8D10-F3698BC98B47}" type="presOf" srcId="{43D0B089-B0CB-4CB4-AD16-E3172675D0C1}" destId="{4B961380-0247-4215-8528-4F434E8F8736}" srcOrd="0" destOrd="0" presId="urn:microsoft.com/office/officeart/2005/8/layout/process3"/>
    <dgm:cxn modelId="{636B780B-E720-4B34-AE7B-C6AA791A284C}" type="presOf" srcId="{873E98B7-F56A-4C26-B263-79F9845E57B2}" destId="{7FF06B9E-86E5-4D97-89F4-B72E2DDC46B0}" srcOrd="0" destOrd="0" presId="urn:microsoft.com/office/officeart/2005/8/layout/process3"/>
    <dgm:cxn modelId="{B7F67C18-6002-4A71-83FB-7336ECCF9E5A}" type="presOf" srcId="{43D0B089-B0CB-4CB4-AD16-E3172675D0C1}" destId="{84DDEE3C-515C-4EE4-958C-4AF95C5965A2}" srcOrd="1" destOrd="0" presId="urn:microsoft.com/office/officeart/2005/8/layout/process3"/>
    <dgm:cxn modelId="{7A24542C-EDBA-4C13-B050-808B5F363B65}" type="presOf" srcId="{5A7EA2D0-AAEF-4A3A-A174-686476F64318}" destId="{D74C38A9-3686-46A7-B1FC-120A6F763DB4}" srcOrd="0" destOrd="0" presId="urn:microsoft.com/office/officeart/2005/8/layout/process3"/>
    <dgm:cxn modelId="{8C848A35-3154-4BCB-8053-E26C9A39EA37}" srcId="{7A0ED306-86BD-4DCF-88C3-0FAC722ACA15}" destId="{70DA5764-6245-47F0-911D-F8A62BB74B35}" srcOrd="2" destOrd="0" parTransId="{5583711E-D432-404A-8D04-99277C70A32F}" sibTransId="{D8242917-4B36-4B0D-A8C3-935579932C14}"/>
    <dgm:cxn modelId="{AE5C023B-CDFC-4293-A09C-2AFB4807B34B}" type="presOf" srcId="{B68F3881-D8B6-41E1-B54C-DCFEFE2D2D2A}" destId="{6EBC8DE0-556E-4A41-AB72-4EA7C7033731}" srcOrd="0" destOrd="3" presId="urn:microsoft.com/office/officeart/2005/8/layout/process3"/>
    <dgm:cxn modelId="{F59C9469-C63D-4CEB-8AFF-359027E758B4}" type="presOf" srcId="{EE5D25FC-7FEB-4D31-A52E-ACDAAC362C5D}" destId="{6EBC8DE0-556E-4A41-AB72-4EA7C7033731}" srcOrd="0" destOrd="2" presId="urn:microsoft.com/office/officeart/2005/8/layout/process3"/>
    <dgm:cxn modelId="{E9093D6A-C4ED-408E-9E68-BA6087EED0F9}" type="presOf" srcId="{314AE6B3-7EDC-48CA-9439-0FC359776139}" destId="{ADB50187-5224-47BC-B840-7BF5C3ED9563}" srcOrd="0" destOrd="3" presId="urn:microsoft.com/office/officeart/2005/8/layout/process3"/>
    <dgm:cxn modelId="{2450C66B-B836-45C7-B30D-03B53F6BE266}" type="presOf" srcId="{22CCCECF-B907-44B6-BDFC-F28F0F7669EB}" destId="{2F1CE4B9-5821-4256-980A-BB4B57F585D7}" srcOrd="0" destOrd="0" presId="urn:microsoft.com/office/officeart/2005/8/layout/process3"/>
    <dgm:cxn modelId="{4011D36B-725E-4B39-BF36-7EBE13052203}" srcId="{73C7326B-C9B8-43CB-896D-2603856932C9}" destId="{AB7BA743-46D1-4A97-A54E-404EF30D72B4}" srcOrd="0" destOrd="0" parTransId="{404EDEFD-467B-48B9-A0E6-20AF7F823FA8}" sibTransId="{4EF1D080-4633-44F8-AA89-CF2376048FF2}"/>
    <dgm:cxn modelId="{06E62277-7669-4042-89F6-0B73A6BA7C07}" type="presOf" srcId="{D38A66F7-AE40-4054-AFE8-ADD3069C51EA}" destId="{B820405D-AB08-4617-9282-D508D060E584}" srcOrd="1" destOrd="0" presId="urn:microsoft.com/office/officeart/2005/8/layout/process3"/>
    <dgm:cxn modelId="{613F4758-56C5-4931-AD08-620C38A6A51B}" type="presOf" srcId="{AB7BA743-46D1-4A97-A54E-404EF30D72B4}" destId="{ADB50187-5224-47BC-B840-7BF5C3ED9563}" srcOrd="0" destOrd="0" presId="urn:microsoft.com/office/officeart/2005/8/layout/process3"/>
    <dgm:cxn modelId="{38B8F75A-BA75-4D9C-AEB2-596C7C66B972}" srcId="{22CCCECF-B907-44B6-BDFC-F28F0F7669EB}" destId="{73C7326B-C9B8-43CB-896D-2603856932C9}" srcOrd="2" destOrd="0" parTransId="{614400AC-B383-4DBE-9F86-9B1677FA78C0}" sibTransId="{AC3F4DB8-69C4-4AEF-AAB7-28D3D6192433}"/>
    <dgm:cxn modelId="{2FFECF7E-6196-4F75-B6E9-5AD59DD92008}" type="presOf" srcId="{D38A66F7-AE40-4054-AFE8-ADD3069C51EA}" destId="{451C27D3-7FD5-4E50-A6C3-A415642FD779}" srcOrd="0" destOrd="0" presId="urn:microsoft.com/office/officeart/2005/8/layout/process3"/>
    <dgm:cxn modelId="{E24B777F-7ED7-47B8-84FD-8904E870CE74}" type="presOf" srcId="{D0CFF1DD-97A5-4F9D-AC30-9C3717CE0ADB}" destId="{ADB50187-5224-47BC-B840-7BF5C3ED9563}" srcOrd="0" destOrd="1" presId="urn:microsoft.com/office/officeart/2005/8/layout/process3"/>
    <dgm:cxn modelId="{895E65A4-D769-418E-9C8F-A0C760678608}" type="presOf" srcId="{20C7EA07-09CA-4404-8519-8AACE456B01F}" destId="{ADB50187-5224-47BC-B840-7BF5C3ED9563}" srcOrd="0" destOrd="2" presId="urn:microsoft.com/office/officeart/2005/8/layout/process3"/>
    <dgm:cxn modelId="{2B45B8A6-832B-43E9-99CC-F048F9728157}" type="presOf" srcId="{73C7326B-C9B8-43CB-896D-2603856932C9}" destId="{610A4139-3888-4C6D-A8EE-02BF580B91E5}" srcOrd="1" destOrd="0" presId="urn:microsoft.com/office/officeart/2005/8/layout/process3"/>
    <dgm:cxn modelId="{5670F3A8-FD2A-4B39-A115-BF0966384703}" srcId="{73C7326B-C9B8-43CB-896D-2603856932C9}" destId="{D0CFF1DD-97A5-4F9D-AC30-9C3717CE0ADB}" srcOrd="1" destOrd="0" parTransId="{AED0F96E-5FED-472F-AF80-4E83AB1F1343}" sibTransId="{3F9A3F53-488F-4519-AFD3-3BD8EA88FD6D}"/>
    <dgm:cxn modelId="{E0097EB4-A6FE-4C8C-AA65-28BF73C655A1}" type="presOf" srcId="{7A0ED306-86BD-4DCF-88C3-0FAC722ACA15}" destId="{6EBC8DE0-556E-4A41-AB72-4EA7C7033731}" srcOrd="0" destOrd="1" presId="urn:microsoft.com/office/officeart/2005/8/layout/process3"/>
    <dgm:cxn modelId="{95910EB5-1C7B-4E45-AEC7-8B8C597C36E3}" type="presOf" srcId="{F72D7C1D-AA36-4DA8-ACD7-CF8247BBE047}" destId="{6EBC8DE0-556E-4A41-AB72-4EA7C7033731}" srcOrd="0" destOrd="0" presId="urn:microsoft.com/office/officeart/2005/8/layout/process3"/>
    <dgm:cxn modelId="{ADBA44C0-7694-4ADA-A8C0-F8F50E4BC190}" type="presOf" srcId="{F71BE755-407B-4731-9BC6-B4C7CC116ABC}" destId="{0AAE8417-8479-4040-A2DC-161995AE3287}" srcOrd="1" destOrd="0" presId="urn:microsoft.com/office/officeart/2005/8/layout/process3"/>
    <dgm:cxn modelId="{4A3428C7-8698-4C76-9295-AB641067774A}" type="presOf" srcId="{73C7326B-C9B8-43CB-896D-2603856932C9}" destId="{E96EE4EA-0FCD-4D49-975D-2DB8738E7C47}" srcOrd="0" destOrd="0" presId="urn:microsoft.com/office/officeart/2005/8/layout/process3"/>
    <dgm:cxn modelId="{915370D2-5D02-4837-AC1D-F2F70096994B}" srcId="{22CCCECF-B907-44B6-BDFC-F28F0F7669EB}" destId="{5A7EA2D0-AAEF-4A3A-A174-686476F64318}" srcOrd="0" destOrd="0" parTransId="{F6F1AD71-3EC0-429A-AB19-F0E8356E43A8}" sibTransId="{F71BE755-407B-4731-9BC6-B4C7CC116ABC}"/>
    <dgm:cxn modelId="{C246C7D2-530D-4304-A8F0-BE189C1F9C13}" srcId="{5A7EA2D0-AAEF-4A3A-A174-686476F64318}" destId="{873E98B7-F56A-4C26-B263-79F9845E57B2}" srcOrd="0" destOrd="0" parTransId="{9830D717-1648-4D1C-8A3C-39FFF9953041}" sibTransId="{25A4C6C5-B30E-43BE-9345-879C9C04498D}"/>
    <dgm:cxn modelId="{03F489D3-A887-422B-BD18-DBDC15B7EA23}" type="presOf" srcId="{5A7EA2D0-AAEF-4A3A-A174-686476F64318}" destId="{1D0C990C-158D-4202-8576-3EE5CD2CF1AC}" srcOrd="1" destOrd="0" presId="urn:microsoft.com/office/officeart/2005/8/layout/process3"/>
    <dgm:cxn modelId="{0DC3D8D4-7FE8-4912-A899-8D5A3346A6FB}" srcId="{F72D7C1D-AA36-4DA8-ACD7-CF8247BBE047}" destId="{7A0ED306-86BD-4DCF-88C3-0FAC722ACA15}" srcOrd="0" destOrd="0" parTransId="{65D7D920-A295-4627-98CA-49E12117EC92}" sibTransId="{375B5B56-DFEF-4FDB-B301-6853609A2A4C}"/>
    <dgm:cxn modelId="{EC1936D8-ACE9-4AAD-A56E-EE44C75BC1D1}" srcId="{7A0ED306-86BD-4DCF-88C3-0FAC722ACA15}" destId="{B68F3881-D8B6-41E1-B54C-DCFEFE2D2D2A}" srcOrd="1" destOrd="0" parTransId="{13F110C6-927F-4108-9A33-0F1C99C3E5C6}" sibTransId="{C9AB9FE3-A270-4B34-8E0F-C0AFB93F5B26}"/>
    <dgm:cxn modelId="{20AF01E6-0150-4FDE-BC78-7AD308CF493E}" type="presOf" srcId="{70DA5764-6245-47F0-911D-F8A62BB74B35}" destId="{6EBC8DE0-556E-4A41-AB72-4EA7C7033731}" srcOrd="0" destOrd="4" presId="urn:microsoft.com/office/officeart/2005/8/layout/process3"/>
    <dgm:cxn modelId="{97C4A6E9-E117-446C-A23B-7869244F6EC6}" srcId="{873E98B7-F56A-4C26-B263-79F9845E57B2}" destId="{B8D3CBE2-8B56-4C69-BA59-46D0CDFD76DF}" srcOrd="0" destOrd="0" parTransId="{587B2FB2-63C9-4E40-82EC-06125F37AC05}" sibTransId="{EEB4E376-579B-4A00-9BED-6BC2F203DD4D}"/>
    <dgm:cxn modelId="{BABD30EC-1EFA-4FC8-ADAC-3B3FF85B77B9}" type="presOf" srcId="{F71BE755-407B-4731-9BC6-B4C7CC116ABC}" destId="{709DA45A-2B27-4387-991B-D745C3F50661}" srcOrd="0" destOrd="0" presId="urn:microsoft.com/office/officeart/2005/8/layout/process3"/>
    <dgm:cxn modelId="{E039D8EE-1C7E-4003-90CA-8A59C0EE51B0}" type="presOf" srcId="{B8D3CBE2-8B56-4C69-BA59-46D0CDFD76DF}" destId="{7FF06B9E-86E5-4D97-89F4-B72E2DDC46B0}" srcOrd="0" destOrd="1" presId="urn:microsoft.com/office/officeart/2005/8/layout/process3"/>
    <dgm:cxn modelId="{482962F0-0EDE-4579-A96E-6D11D7AAD0AC}" srcId="{73C7326B-C9B8-43CB-896D-2603856932C9}" destId="{20C7EA07-09CA-4404-8519-8AACE456B01F}" srcOrd="2" destOrd="0" parTransId="{99B898A5-84D6-4939-B8C6-DA7643795AA3}" sibTransId="{CB1A41D2-F174-43C8-8C77-703C386BD2B5}"/>
    <dgm:cxn modelId="{44E600F4-2B4D-44FC-B2E1-3270655FDCDB}" srcId="{22CCCECF-B907-44B6-BDFC-F28F0F7669EB}" destId="{D38A66F7-AE40-4054-AFE8-ADD3069C51EA}" srcOrd="1" destOrd="0" parTransId="{AB05606B-BA79-4AFB-A105-3764EA053781}" sibTransId="{43D0B089-B0CB-4CB4-AD16-E3172675D0C1}"/>
    <dgm:cxn modelId="{83249BF4-5D87-47C9-9C5F-CE9CBBF7017C}" srcId="{73C7326B-C9B8-43CB-896D-2603856932C9}" destId="{314AE6B3-7EDC-48CA-9439-0FC359776139}" srcOrd="3" destOrd="0" parTransId="{9994F7E9-0BB9-4834-A0A4-F27AC1D300CA}" sibTransId="{742EF280-8583-4FFF-A6CF-FB6D8CCC741D}"/>
    <dgm:cxn modelId="{9714B4FB-2124-43CB-81A2-755B3A2A09C6}" srcId="{7A0ED306-86BD-4DCF-88C3-0FAC722ACA15}" destId="{EE5D25FC-7FEB-4D31-A52E-ACDAAC362C5D}" srcOrd="0" destOrd="0" parTransId="{B6566F28-B935-40CF-ADC0-747B24FAFC59}" sibTransId="{E8ECAF19-6E94-43C3-9E4E-6CE274DB562A}"/>
    <dgm:cxn modelId="{7899248A-53EA-40C9-B570-D8BBFB6B9D82}" type="presParOf" srcId="{2F1CE4B9-5821-4256-980A-BB4B57F585D7}" destId="{8997E940-47F5-489A-B996-46919E446204}" srcOrd="0" destOrd="0" presId="urn:microsoft.com/office/officeart/2005/8/layout/process3"/>
    <dgm:cxn modelId="{19F428E3-79AC-482B-B104-50E72F9B0440}" type="presParOf" srcId="{8997E940-47F5-489A-B996-46919E446204}" destId="{D74C38A9-3686-46A7-B1FC-120A6F763DB4}" srcOrd="0" destOrd="0" presId="urn:microsoft.com/office/officeart/2005/8/layout/process3"/>
    <dgm:cxn modelId="{32E73768-0880-45FC-8439-085729EA8FB3}" type="presParOf" srcId="{8997E940-47F5-489A-B996-46919E446204}" destId="{1D0C990C-158D-4202-8576-3EE5CD2CF1AC}" srcOrd="1" destOrd="0" presId="urn:microsoft.com/office/officeart/2005/8/layout/process3"/>
    <dgm:cxn modelId="{1165F315-FF70-4E86-8C5A-31084C68A372}" type="presParOf" srcId="{8997E940-47F5-489A-B996-46919E446204}" destId="{7FF06B9E-86E5-4D97-89F4-B72E2DDC46B0}" srcOrd="2" destOrd="0" presId="urn:microsoft.com/office/officeart/2005/8/layout/process3"/>
    <dgm:cxn modelId="{256C38ED-2A5C-40C0-B4CF-91895040CBA0}" type="presParOf" srcId="{2F1CE4B9-5821-4256-980A-BB4B57F585D7}" destId="{709DA45A-2B27-4387-991B-D745C3F50661}" srcOrd="1" destOrd="0" presId="urn:microsoft.com/office/officeart/2005/8/layout/process3"/>
    <dgm:cxn modelId="{E5FA53B5-86ED-4D46-9F29-62678E17B1D8}" type="presParOf" srcId="{709DA45A-2B27-4387-991B-D745C3F50661}" destId="{0AAE8417-8479-4040-A2DC-161995AE3287}" srcOrd="0" destOrd="0" presId="urn:microsoft.com/office/officeart/2005/8/layout/process3"/>
    <dgm:cxn modelId="{6A57189E-69AC-4012-BA50-90CB8EA2E9A0}" type="presParOf" srcId="{2F1CE4B9-5821-4256-980A-BB4B57F585D7}" destId="{A22C0964-7BB9-4BA5-BAA1-45DEFC2E3C9C}" srcOrd="2" destOrd="0" presId="urn:microsoft.com/office/officeart/2005/8/layout/process3"/>
    <dgm:cxn modelId="{84EC6814-C30C-48CF-B394-AADA008993DA}" type="presParOf" srcId="{A22C0964-7BB9-4BA5-BAA1-45DEFC2E3C9C}" destId="{451C27D3-7FD5-4E50-A6C3-A415642FD779}" srcOrd="0" destOrd="0" presId="urn:microsoft.com/office/officeart/2005/8/layout/process3"/>
    <dgm:cxn modelId="{61E04BA6-817F-4941-B39F-E2D689D513BF}" type="presParOf" srcId="{A22C0964-7BB9-4BA5-BAA1-45DEFC2E3C9C}" destId="{B820405D-AB08-4617-9282-D508D060E584}" srcOrd="1" destOrd="0" presId="urn:microsoft.com/office/officeart/2005/8/layout/process3"/>
    <dgm:cxn modelId="{44FE0EE1-6C49-4DC8-884F-4E49E59F4D04}" type="presParOf" srcId="{A22C0964-7BB9-4BA5-BAA1-45DEFC2E3C9C}" destId="{6EBC8DE0-556E-4A41-AB72-4EA7C7033731}" srcOrd="2" destOrd="0" presId="urn:microsoft.com/office/officeart/2005/8/layout/process3"/>
    <dgm:cxn modelId="{0ACBF96B-96BD-45A9-A605-4D5509BC1194}" type="presParOf" srcId="{2F1CE4B9-5821-4256-980A-BB4B57F585D7}" destId="{4B961380-0247-4215-8528-4F434E8F8736}" srcOrd="3" destOrd="0" presId="urn:microsoft.com/office/officeart/2005/8/layout/process3"/>
    <dgm:cxn modelId="{96C46936-CF5D-4E3A-BC6A-84EC4127B604}" type="presParOf" srcId="{4B961380-0247-4215-8528-4F434E8F8736}" destId="{84DDEE3C-515C-4EE4-958C-4AF95C5965A2}" srcOrd="0" destOrd="0" presId="urn:microsoft.com/office/officeart/2005/8/layout/process3"/>
    <dgm:cxn modelId="{717F8C91-A6DC-40A0-BB98-B5B76DDC70D3}" type="presParOf" srcId="{2F1CE4B9-5821-4256-980A-BB4B57F585D7}" destId="{C74857E4-D805-40A4-9B63-7AB787F7BEDD}" srcOrd="4" destOrd="0" presId="urn:microsoft.com/office/officeart/2005/8/layout/process3"/>
    <dgm:cxn modelId="{5A1E24C8-12D2-444D-86A8-45C9BADC3DD0}" type="presParOf" srcId="{C74857E4-D805-40A4-9B63-7AB787F7BEDD}" destId="{E96EE4EA-0FCD-4D49-975D-2DB8738E7C47}" srcOrd="0" destOrd="0" presId="urn:microsoft.com/office/officeart/2005/8/layout/process3"/>
    <dgm:cxn modelId="{0265781A-36B4-44C1-B360-6D909B055EFD}" type="presParOf" srcId="{C74857E4-D805-40A4-9B63-7AB787F7BEDD}" destId="{610A4139-3888-4C6D-A8EE-02BF580B91E5}" srcOrd="1" destOrd="0" presId="urn:microsoft.com/office/officeart/2005/8/layout/process3"/>
    <dgm:cxn modelId="{75093A6C-C6E7-4835-8B5E-14A746BC9760}" type="presParOf" srcId="{C74857E4-D805-40A4-9B63-7AB787F7BEDD}" destId="{ADB50187-5224-47BC-B840-7BF5C3ED956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02924C-8B63-4C57-AC7A-3472F9C56EF7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fr-FR"/>
        </a:p>
      </dgm:t>
    </dgm:pt>
    <dgm:pt modelId="{2D118AC5-CEC0-4128-A3C9-AF0D77EBEF4F}">
      <dgm:prSet phldrT="[Texte]"/>
      <dgm:spPr>
        <a:xfrm>
          <a:off x="0" y="64284"/>
          <a:ext cx="11169365" cy="343980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fr-FR" dirty="0">
              <a:latin typeface="Aptos" panose="02110004020202020204"/>
              <a:ea typeface="+mn-ea"/>
              <a:cs typeface="+mn-cs"/>
            </a:rPr>
            <a:t>AMI national 2026 critères de sélection</a:t>
          </a:r>
        </a:p>
      </dgm:t>
    </dgm:pt>
    <dgm:pt modelId="{E12CB442-167E-4858-A21F-D2FAA42ACB55}" type="parTrans" cxnId="{F060A647-7620-401E-A065-901EBF087215}">
      <dgm:prSet/>
      <dgm:spPr/>
      <dgm:t>
        <a:bodyPr/>
        <a:lstStyle/>
        <a:p>
          <a:endParaRPr lang="fr-FR"/>
        </a:p>
      </dgm:t>
    </dgm:pt>
    <dgm:pt modelId="{F5097FA5-72EB-4403-8FBB-6633B1354EB4}" type="sibTrans" cxnId="{F060A647-7620-401E-A065-901EBF087215}">
      <dgm:prSet/>
      <dgm:spPr/>
      <dgm:t>
        <a:bodyPr/>
        <a:lstStyle/>
        <a:p>
          <a:endParaRPr lang="fr-FR"/>
        </a:p>
      </dgm:t>
    </dgm:pt>
    <dgm:pt modelId="{F1810EAB-8459-4EEC-9C9B-102DFB5BAB96}">
      <dgm:prSet phldrT="[Texte]"/>
      <dgm:spPr>
        <a:xfrm>
          <a:off x="0" y="408264"/>
          <a:ext cx="11169365" cy="1130220"/>
        </a:xfrm>
        <a:prstGeom prst="rect">
          <a:avLst/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Maillage territorial des ERI-SP ;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26F4116D-5187-4559-874C-7A3365512E65}" type="parTrans" cxnId="{DD89B97A-2BF9-4478-BC4B-B845FAC2485F}">
      <dgm:prSet/>
      <dgm:spPr/>
      <dgm:t>
        <a:bodyPr/>
        <a:lstStyle/>
        <a:p>
          <a:endParaRPr lang="fr-FR"/>
        </a:p>
      </dgm:t>
    </dgm:pt>
    <dgm:pt modelId="{0C92878F-DC18-4C61-B571-326604E7701D}" type="sibTrans" cxnId="{DD89B97A-2BF9-4478-BC4B-B845FAC2485F}">
      <dgm:prSet/>
      <dgm:spPr/>
      <dgm:t>
        <a:bodyPr/>
        <a:lstStyle/>
        <a:p>
          <a:endParaRPr lang="fr-FR"/>
        </a:p>
      </dgm:t>
    </dgm:pt>
    <dgm:pt modelId="{13CD2090-8781-4DDA-B22A-6DEDAD16C698}">
      <dgm:prSet/>
      <dgm:spPr>
        <a:xfrm>
          <a:off x="0" y="408264"/>
          <a:ext cx="11169365" cy="1130220"/>
        </a:xfrm>
        <a:prstGeom prst="rect">
          <a:avLst/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Nombre d’habitants sur le territoire d’intervention de l’HAD candidate ;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9C50F31C-7C15-499A-9B58-0A7D5E1CE682}" type="parTrans" cxnId="{34392838-20BE-4782-A1EA-6F01330545B3}">
      <dgm:prSet/>
      <dgm:spPr/>
      <dgm:t>
        <a:bodyPr/>
        <a:lstStyle/>
        <a:p>
          <a:endParaRPr lang="fr-FR"/>
        </a:p>
      </dgm:t>
    </dgm:pt>
    <dgm:pt modelId="{0B61B4B0-B675-4495-AA7F-33D49ED016DA}" type="sibTrans" cxnId="{34392838-20BE-4782-A1EA-6F01330545B3}">
      <dgm:prSet/>
      <dgm:spPr/>
      <dgm:t>
        <a:bodyPr/>
        <a:lstStyle/>
        <a:p>
          <a:endParaRPr lang="fr-FR"/>
        </a:p>
      </dgm:t>
    </dgm:pt>
    <dgm:pt modelId="{11A8D508-79D0-4C09-B341-3DAA8F6F461E}">
      <dgm:prSet/>
      <dgm:spPr>
        <a:xfrm>
          <a:off x="0" y="408264"/>
          <a:ext cx="11169365" cy="1130220"/>
        </a:xfrm>
        <a:prstGeom prst="rect">
          <a:avLst/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Articulation proposée avec l’offre de prise en charge en soins palliatifs sur le territoire d’intervention de l’HAD candidate 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9CC89E66-FBE8-4FE6-8E5A-39FE24415605}" type="parTrans" cxnId="{745F1788-CDC1-4872-8830-83AC538F333C}">
      <dgm:prSet/>
      <dgm:spPr/>
      <dgm:t>
        <a:bodyPr/>
        <a:lstStyle/>
        <a:p>
          <a:endParaRPr lang="fr-FR"/>
        </a:p>
      </dgm:t>
    </dgm:pt>
    <dgm:pt modelId="{C5AD515F-16C1-4D5B-A678-C8D5373F250C}" type="sibTrans" cxnId="{745F1788-CDC1-4872-8830-83AC538F333C}">
      <dgm:prSet/>
      <dgm:spPr/>
      <dgm:t>
        <a:bodyPr/>
        <a:lstStyle/>
        <a:p>
          <a:endParaRPr lang="fr-FR"/>
        </a:p>
      </dgm:t>
    </dgm:pt>
    <dgm:pt modelId="{BEF0F8F3-8D3C-4FC6-ADDB-518D5C5FADDB}">
      <dgm:prSet/>
      <dgm:spPr>
        <a:xfrm>
          <a:off x="0" y="408264"/>
          <a:ext cx="11169365" cy="1130220"/>
        </a:xfrm>
        <a:prstGeom prst="rect">
          <a:avLst/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Volume d’activité globale et en soins palliatifs de l’HAD candidate ;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D4EDBDAC-78F6-4058-8F82-A8A4A77164C0}" type="parTrans" cxnId="{E8C1F402-724C-4EDE-8DF3-730E29265E35}">
      <dgm:prSet/>
      <dgm:spPr/>
      <dgm:t>
        <a:bodyPr/>
        <a:lstStyle/>
        <a:p>
          <a:endParaRPr lang="fr-FR"/>
        </a:p>
      </dgm:t>
    </dgm:pt>
    <dgm:pt modelId="{7D8C3A03-A10C-4C80-BAB5-3538CC3D576E}" type="sibTrans" cxnId="{E8C1F402-724C-4EDE-8DF3-730E29265E35}">
      <dgm:prSet/>
      <dgm:spPr/>
      <dgm:t>
        <a:bodyPr/>
        <a:lstStyle/>
        <a:p>
          <a:endParaRPr lang="fr-FR"/>
        </a:p>
      </dgm:t>
    </dgm:pt>
    <dgm:pt modelId="{5B49035F-173D-4F26-87AD-8D10663197E1}">
      <dgm:prSet/>
      <dgm:spPr>
        <a:xfrm>
          <a:off x="0" y="408264"/>
          <a:ext cx="11169365" cy="1130220"/>
        </a:xfrm>
        <a:prstGeom prst="rect">
          <a:avLst/>
        </a:prstGeom>
      </dgm:spPr>
      <dgm:t>
        <a:bodyPr/>
        <a:lstStyle/>
        <a:p>
          <a:pPr>
            <a:buChar char="•"/>
          </a:pPr>
          <a:r>
            <a:rPr lang="fr-FR" dirty="0">
              <a:latin typeface="Aptos" panose="02110004020202020204"/>
              <a:ea typeface="+mn-ea"/>
              <a:cs typeface="+mn-cs"/>
            </a:rPr>
            <a:t>Structuration et robustesse des équipes médicales et soignantes actuelles de l’HAD ;</a:t>
          </a:r>
        </a:p>
      </dgm:t>
    </dgm:pt>
    <dgm:pt modelId="{64B70838-C4A3-4F79-B336-7C30CD8BB250}" type="parTrans" cxnId="{E1C17A4F-9DC2-42BD-9A79-DDF9C714A3EB}">
      <dgm:prSet/>
      <dgm:spPr/>
      <dgm:t>
        <a:bodyPr/>
        <a:lstStyle/>
        <a:p>
          <a:endParaRPr lang="fr-FR"/>
        </a:p>
      </dgm:t>
    </dgm:pt>
    <dgm:pt modelId="{CACC5DE3-5735-4116-9A07-4D4C034B21EA}" type="sibTrans" cxnId="{E1C17A4F-9DC2-42BD-9A79-DDF9C714A3EB}">
      <dgm:prSet/>
      <dgm:spPr/>
      <dgm:t>
        <a:bodyPr/>
        <a:lstStyle/>
        <a:p>
          <a:endParaRPr lang="fr-FR"/>
        </a:p>
      </dgm:t>
    </dgm:pt>
    <dgm:pt modelId="{E97E5802-85C5-450C-997C-C79E5A053053}">
      <dgm:prSet/>
      <dgm:spPr>
        <a:xfrm>
          <a:off x="0" y="408264"/>
          <a:ext cx="11169365" cy="1130220"/>
        </a:xfrm>
        <a:prstGeom prst="rect">
          <a:avLst/>
        </a:prstGeom>
      </dgm:spPr>
      <dgm:t>
        <a:bodyPr/>
        <a:lstStyle/>
        <a:p>
          <a:pPr>
            <a:buChar char="•"/>
          </a:pPr>
          <a:r>
            <a:rPr lang="fr-FR">
              <a:latin typeface="Aptos" panose="02110004020202020204"/>
              <a:ea typeface="+mn-ea"/>
              <a:cs typeface="+mn-cs"/>
            </a:rPr>
            <a:t>Avis de l’ARS sur le projet</a:t>
          </a:r>
          <a:endParaRPr lang="fr-FR" dirty="0">
            <a:latin typeface="Aptos" panose="02110004020202020204"/>
            <a:ea typeface="+mn-ea"/>
            <a:cs typeface="+mn-cs"/>
          </a:endParaRPr>
        </a:p>
      </dgm:t>
    </dgm:pt>
    <dgm:pt modelId="{FC9300B5-E8BE-48EF-B50A-0DE82EB381DB}" type="parTrans" cxnId="{FC9EAA90-B979-4107-BBF0-9AA90787819A}">
      <dgm:prSet/>
      <dgm:spPr/>
      <dgm:t>
        <a:bodyPr/>
        <a:lstStyle/>
        <a:p>
          <a:endParaRPr lang="fr-FR"/>
        </a:p>
      </dgm:t>
    </dgm:pt>
    <dgm:pt modelId="{B5E5B1A6-0663-4957-B2A5-A8EACB960890}" type="sibTrans" cxnId="{FC9EAA90-B979-4107-BBF0-9AA90787819A}">
      <dgm:prSet/>
      <dgm:spPr/>
      <dgm:t>
        <a:bodyPr/>
        <a:lstStyle/>
        <a:p>
          <a:endParaRPr lang="fr-FR"/>
        </a:p>
      </dgm:t>
    </dgm:pt>
    <dgm:pt modelId="{9A45FEA3-BFC3-4740-B10A-69C8EAF6EC3C}" type="pres">
      <dgm:prSet presAssocID="{CC02924C-8B63-4C57-AC7A-3472F9C56EF7}" presName="linear" presStyleCnt="0">
        <dgm:presLayoutVars>
          <dgm:animLvl val="lvl"/>
          <dgm:resizeHandles val="exact"/>
        </dgm:presLayoutVars>
      </dgm:prSet>
      <dgm:spPr/>
    </dgm:pt>
    <dgm:pt modelId="{19C9DDEF-16DF-4E74-826C-664DE03CEB56}" type="pres">
      <dgm:prSet presAssocID="{2D118AC5-CEC0-4128-A3C9-AF0D77EBEF4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28C20FC-D904-4C84-8F59-7B818604575B}" type="pres">
      <dgm:prSet presAssocID="{2D118AC5-CEC0-4128-A3C9-AF0D77EBEF4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8C1F402-724C-4EDE-8DF3-730E29265E35}" srcId="{2D118AC5-CEC0-4128-A3C9-AF0D77EBEF4F}" destId="{BEF0F8F3-8D3C-4FC6-ADDB-518D5C5FADDB}" srcOrd="3" destOrd="0" parTransId="{D4EDBDAC-78F6-4058-8F82-A8A4A77164C0}" sibTransId="{7D8C3A03-A10C-4C80-BAB5-3538CC3D576E}"/>
    <dgm:cxn modelId="{6405A02C-0C4E-4E00-A17A-2081100D7B0C}" type="presOf" srcId="{F1810EAB-8459-4EEC-9C9B-102DFB5BAB96}" destId="{D28C20FC-D904-4C84-8F59-7B818604575B}" srcOrd="0" destOrd="0" presId="urn:microsoft.com/office/officeart/2005/8/layout/vList2"/>
    <dgm:cxn modelId="{34392838-20BE-4782-A1EA-6F01330545B3}" srcId="{2D118AC5-CEC0-4128-A3C9-AF0D77EBEF4F}" destId="{13CD2090-8781-4DDA-B22A-6DEDAD16C698}" srcOrd="1" destOrd="0" parTransId="{9C50F31C-7C15-499A-9B58-0A7D5E1CE682}" sibTransId="{0B61B4B0-B675-4495-AA7F-33D49ED016DA}"/>
    <dgm:cxn modelId="{08FF605B-2675-47D1-A67C-A98C8B9C0699}" type="presOf" srcId="{2D118AC5-CEC0-4128-A3C9-AF0D77EBEF4F}" destId="{19C9DDEF-16DF-4E74-826C-664DE03CEB56}" srcOrd="0" destOrd="0" presId="urn:microsoft.com/office/officeart/2005/8/layout/vList2"/>
    <dgm:cxn modelId="{8247C05C-007E-4993-B4B7-078D19C594C0}" type="presOf" srcId="{11A8D508-79D0-4C09-B341-3DAA8F6F461E}" destId="{D28C20FC-D904-4C84-8F59-7B818604575B}" srcOrd="0" destOrd="2" presId="urn:microsoft.com/office/officeart/2005/8/layout/vList2"/>
    <dgm:cxn modelId="{F060A647-7620-401E-A065-901EBF087215}" srcId="{CC02924C-8B63-4C57-AC7A-3472F9C56EF7}" destId="{2D118AC5-CEC0-4128-A3C9-AF0D77EBEF4F}" srcOrd="0" destOrd="0" parTransId="{E12CB442-167E-4858-A21F-D2FAA42ACB55}" sibTransId="{F5097FA5-72EB-4403-8FBB-6633B1354EB4}"/>
    <dgm:cxn modelId="{F12F0C69-122A-456F-B9D3-C430D2A1499E}" type="presOf" srcId="{13CD2090-8781-4DDA-B22A-6DEDAD16C698}" destId="{D28C20FC-D904-4C84-8F59-7B818604575B}" srcOrd="0" destOrd="1" presId="urn:microsoft.com/office/officeart/2005/8/layout/vList2"/>
    <dgm:cxn modelId="{E1C17A4F-9DC2-42BD-9A79-DDF9C714A3EB}" srcId="{2D118AC5-CEC0-4128-A3C9-AF0D77EBEF4F}" destId="{5B49035F-173D-4F26-87AD-8D10663197E1}" srcOrd="4" destOrd="0" parTransId="{64B70838-C4A3-4F79-B336-7C30CD8BB250}" sibTransId="{CACC5DE3-5735-4116-9A07-4D4C034B21EA}"/>
    <dgm:cxn modelId="{65D90E57-11CF-4050-A14C-8F31BF8FEA69}" type="presOf" srcId="{5B49035F-173D-4F26-87AD-8D10663197E1}" destId="{D28C20FC-D904-4C84-8F59-7B818604575B}" srcOrd="0" destOrd="4" presId="urn:microsoft.com/office/officeart/2005/8/layout/vList2"/>
    <dgm:cxn modelId="{31C06579-7EBE-4F73-8E28-674719EE25AC}" type="presOf" srcId="{BEF0F8F3-8D3C-4FC6-ADDB-518D5C5FADDB}" destId="{D28C20FC-D904-4C84-8F59-7B818604575B}" srcOrd="0" destOrd="3" presId="urn:microsoft.com/office/officeart/2005/8/layout/vList2"/>
    <dgm:cxn modelId="{DD89B97A-2BF9-4478-BC4B-B845FAC2485F}" srcId="{2D118AC5-CEC0-4128-A3C9-AF0D77EBEF4F}" destId="{F1810EAB-8459-4EEC-9C9B-102DFB5BAB96}" srcOrd="0" destOrd="0" parTransId="{26F4116D-5187-4559-874C-7A3365512E65}" sibTransId="{0C92878F-DC18-4C61-B571-326604E7701D}"/>
    <dgm:cxn modelId="{745F1788-CDC1-4872-8830-83AC538F333C}" srcId="{2D118AC5-CEC0-4128-A3C9-AF0D77EBEF4F}" destId="{11A8D508-79D0-4C09-B341-3DAA8F6F461E}" srcOrd="2" destOrd="0" parTransId="{9CC89E66-FBE8-4FE6-8E5A-39FE24415605}" sibTransId="{C5AD515F-16C1-4D5B-A678-C8D5373F250C}"/>
    <dgm:cxn modelId="{FC9EAA90-B979-4107-BBF0-9AA90787819A}" srcId="{2D118AC5-CEC0-4128-A3C9-AF0D77EBEF4F}" destId="{E97E5802-85C5-450C-997C-C79E5A053053}" srcOrd="5" destOrd="0" parTransId="{FC9300B5-E8BE-48EF-B50A-0DE82EB381DB}" sibTransId="{B5E5B1A6-0663-4957-B2A5-A8EACB960890}"/>
    <dgm:cxn modelId="{3168979A-D1B6-4A2C-A424-32D43194A14D}" type="presOf" srcId="{E97E5802-85C5-450C-997C-C79E5A053053}" destId="{D28C20FC-D904-4C84-8F59-7B818604575B}" srcOrd="0" destOrd="5" presId="urn:microsoft.com/office/officeart/2005/8/layout/vList2"/>
    <dgm:cxn modelId="{AC2A71C6-FC71-4DD0-AD1C-5A43BB11FD99}" type="presOf" srcId="{CC02924C-8B63-4C57-AC7A-3472F9C56EF7}" destId="{9A45FEA3-BFC3-4740-B10A-69C8EAF6EC3C}" srcOrd="0" destOrd="0" presId="urn:microsoft.com/office/officeart/2005/8/layout/vList2"/>
    <dgm:cxn modelId="{024022C2-C01A-4D4A-8499-BD0D1D1653B4}" type="presParOf" srcId="{9A45FEA3-BFC3-4740-B10A-69C8EAF6EC3C}" destId="{19C9DDEF-16DF-4E74-826C-664DE03CEB56}" srcOrd="0" destOrd="0" presId="urn:microsoft.com/office/officeart/2005/8/layout/vList2"/>
    <dgm:cxn modelId="{15647582-5CE3-40E4-BD27-3753987766D5}" type="presParOf" srcId="{9A45FEA3-BFC3-4740-B10A-69C8EAF6EC3C}" destId="{D28C20FC-D904-4C84-8F59-7B818604575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E3EA43-E0B9-40D0-A170-6F94304829A3}" type="doc">
      <dgm:prSet loTypeId="urn:microsoft.com/office/officeart/2005/8/layout/chevron1" loCatId="process" qsTypeId="urn:microsoft.com/office/officeart/2005/8/quickstyle/simple1#6" qsCatId="simple" csTypeId="urn:microsoft.com/office/officeart/2005/8/colors/accent2_2#1" csCatId="accent2" phldr="1"/>
      <dgm:spPr/>
    </dgm:pt>
    <dgm:pt modelId="{ECF4C00D-CA03-45AA-A270-CD1335C757F1}">
      <dgm:prSet phldrT="[Texte]"/>
      <dgm:spPr/>
      <dgm:t>
        <a:bodyPr/>
        <a:lstStyle/>
        <a:p>
          <a:r>
            <a:rPr lang="fr-FR" dirty="0"/>
            <a:t>Inscription territoriale</a:t>
          </a:r>
        </a:p>
      </dgm:t>
    </dgm:pt>
    <dgm:pt modelId="{0B6F499F-DC6B-48C3-A2E7-3C7CCB5244D2}" type="parTrans" cxnId="{960B99CF-FAE4-4846-AD35-DF781735B80F}">
      <dgm:prSet/>
      <dgm:spPr/>
      <dgm:t>
        <a:bodyPr/>
        <a:lstStyle/>
        <a:p>
          <a:endParaRPr lang="fr-FR"/>
        </a:p>
      </dgm:t>
    </dgm:pt>
    <dgm:pt modelId="{D31EDEF2-6FAA-4AD7-8D8F-FC5D99C79EC3}" type="sibTrans" cxnId="{960B99CF-FAE4-4846-AD35-DF781735B80F}">
      <dgm:prSet/>
      <dgm:spPr/>
      <dgm:t>
        <a:bodyPr/>
        <a:lstStyle/>
        <a:p>
          <a:endParaRPr lang="fr-FR"/>
        </a:p>
      </dgm:t>
    </dgm:pt>
    <dgm:pt modelId="{AAE2E307-4F41-4057-96C2-F2221CF75EF6}">
      <dgm:prSet phldrT="[Texte]"/>
      <dgm:spPr/>
      <dgm:t>
        <a:bodyPr/>
        <a:lstStyle/>
        <a:p>
          <a:r>
            <a:rPr lang="fr-FR" dirty="0"/>
            <a:t>Qualité des espaces</a:t>
          </a:r>
        </a:p>
      </dgm:t>
    </dgm:pt>
    <dgm:pt modelId="{0ED1D20A-7180-4568-B16A-ACFE51D7BEB7}" type="parTrans" cxnId="{E2B278A2-C7F0-4762-B5E4-68F59BE02B57}">
      <dgm:prSet/>
      <dgm:spPr/>
      <dgm:t>
        <a:bodyPr/>
        <a:lstStyle/>
        <a:p>
          <a:endParaRPr lang="fr-FR"/>
        </a:p>
      </dgm:t>
    </dgm:pt>
    <dgm:pt modelId="{97CE2C11-702C-4C39-9591-85F7F1E32648}" type="sibTrans" cxnId="{E2B278A2-C7F0-4762-B5E4-68F59BE02B57}">
      <dgm:prSet/>
      <dgm:spPr/>
      <dgm:t>
        <a:bodyPr/>
        <a:lstStyle/>
        <a:p>
          <a:endParaRPr lang="fr-FR"/>
        </a:p>
      </dgm:t>
    </dgm:pt>
    <dgm:pt modelId="{86E40704-FA86-401D-BC4D-F831D33A3DF3}">
      <dgm:prSet phldrT="[Texte]"/>
      <dgm:spPr/>
      <dgm:t>
        <a:bodyPr/>
        <a:lstStyle/>
        <a:p>
          <a:r>
            <a:rPr lang="fr-FR" dirty="0"/>
            <a:t>Accompagnement personnalisé</a:t>
          </a:r>
        </a:p>
      </dgm:t>
    </dgm:pt>
    <dgm:pt modelId="{563E6FF1-010A-4D27-9389-EF76CD040A77}" type="parTrans" cxnId="{39DAB176-413F-4931-A13B-A0E85EADD34A}">
      <dgm:prSet/>
      <dgm:spPr/>
      <dgm:t>
        <a:bodyPr/>
        <a:lstStyle/>
        <a:p>
          <a:endParaRPr lang="fr-FR"/>
        </a:p>
      </dgm:t>
    </dgm:pt>
    <dgm:pt modelId="{3F7AEF14-4B88-40A9-8AED-358F4C868483}" type="sibTrans" cxnId="{39DAB176-413F-4931-A13B-A0E85EADD34A}">
      <dgm:prSet/>
      <dgm:spPr/>
      <dgm:t>
        <a:bodyPr/>
        <a:lstStyle/>
        <a:p>
          <a:endParaRPr lang="fr-FR"/>
        </a:p>
      </dgm:t>
    </dgm:pt>
    <dgm:pt modelId="{3816DB0E-F084-4BC8-8B86-C3472097E8B1}" type="pres">
      <dgm:prSet presAssocID="{F3E3EA43-E0B9-40D0-A170-6F94304829A3}" presName="Name0" presStyleCnt="0">
        <dgm:presLayoutVars>
          <dgm:dir/>
          <dgm:animLvl val="lvl"/>
          <dgm:resizeHandles val="exact"/>
        </dgm:presLayoutVars>
      </dgm:prSet>
      <dgm:spPr/>
    </dgm:pt>
    <dgm:pt modelId="{A6DC9528-BB61-4916-82BF-DFB3AE3D2572}" type="pres">
      <dgm:prSet presAssocID="{ECF4C00D-CA03-45AA-A270-CD1335C757F1}" presName="parTxOnly" presStyleLbl="node1" presStyleIdx="0" presStyleCnt="3" custLinFactNeighborX="12607" custLinFactNeighborY="-1109">
        <dgm:presLayoutVars>
          <dgm:chMax val="0"/>
          <dgm:chPref val="0"/>
          <dgm:bulletEnabled val="1"/>
        </dgm:presLayoutVars>
      </dgm:prSet>
      <dgm:spPr/>
    </dgm:pt>
    <dgm:pt modelId="{519B4015-80F4-4410-B954-3E08737D403E}" type="pres">
      <dgm:prSet presAssocID="{D31EDEF2-6FAA-4AD7-8D8F-FC5D99C79EC3}" presName="parTxOnlySpace" presStyleCnt="0"/>
      <dgm:spPr/>
    </dgm:pt>
    <dgm:pt modelId="{5966AE1E-6394-47BA-BB3E-6A67E69CF36F}" type="pres">
      <dgm:prSet presAssocID="{AAE2E307-4F41-4057-96C2-F2221CF75EF6}" presName="parTxOnly" presStyleLbl="node1" presStyleIdx="1" presStyleCnt="3" custLinFactNeighborX="21567" custLinFactNeighborY="-1909">
        <dgm:presLayoutVars>
          <dgm:chMax val="0"/>
          <dgm:chPref val="0"/>
          <dgm:bulletEnabled val="1"/>
        </dgm:presLayoutVars>
      </dgm:prSet>
      <dgm:spPr/>
    </dgm:pt>
    <dgm:pt modelId="{A273BDB6-E5E0-4B7C-8AB4-B8D5945ACEE5}" type="pres">
      <dgm:prSet presAssocID="{97CE2C11-702C-4C39-9591-85F7F1E32648}" presName="parTxOnlySpace" presStyleCnt="0"/>
      <dgm:spPr/>
    </dgm:pt>
    <dgm:pt modelId="{60B4FFFA-A73F-40C3-A136-A6F55CC8B298}" type="pres">
      <dgm:prSet presAssocID="{86E40704-FA86-401D-BC4D-F831D33A3DF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0EA1310-53BD-4EF4-BAEB-C7C4ABCD4043}" type="presOf" srcId="{86E40704-FA86-401D-BC4D-F831D33A3DF3}" destId="{60B4FFFA-A73F-40C3-A136-A6F55CC8B298}" srcOrd="0" destOrd="0" presId="urn:microsoft.com/office/officeart/2005/8/layout/chevron1"/>
    <dgm:cxn modelId="{39DAB176-413F-4931-A13B-A0E85EADD34A}" srcId="{F3E3EA43-E0B9-40D0-A170-6F94304829A3}" destId="{86E40704-FA86-401D-BC4D-F831D33A3DF3}" srcOrd="2" destOrd="0" parTransId="{563E6FF1-010A-4D27-9389-EF76CD040A77}" sibTransId="{3F7AEF14-4B88-40A9-8AED-358F4C868483}"/>
    <dgm:cxn modelId="{B936628A-AAA1-45F7-8ACB-4F3104896D4B}" type="presOf" srcId="{AAE2E307-4F41-4057-96C2-F2221CF75EF6}" destId="{5966AE1E-6394-47BA-BB3E-6A67E69CF36F}" srcOrd="0" destOrd="0" presId="urn:microsoft.com/office/officeart/2005/8/layout/chevron1"/>
    <dgm:cxn modelId="{E2B278A2-C7F0-4762-B5E4-68F59BE02B57}" srcId="{F3E3EA43-E0B9-40D0-A170-6F94304829A3}" destId="{AAE2E307-4F41-4057-96C2-F2221CF75EF6}" srcOrd="1" destOrd="0" parTransId="{0ED1D20A-7180-4568-B16A-ACFE51D7BEB7}" sibTransId="{97CE2C11-702C-4C39-9591-85F7F1E32648}"/>
    <dgm:cxn modelId="{960B99CF-FAE4-4846-AD35-DF781735B80F}" srcId="{F3E3EA43-E0B9-40D0-A170-6F94304829A3}" destId="{ECF4C00D-CA03-45AA-A270-CD1335C757F1}" srcOrd="0" destOrd="0" parTransId="{0B6F499F-DC6B-48C3-A2E7-3C7CCB5244D2}" sibTransId="{D31EDEF2-6FAA-4AD7-8D8F-FC5D99C79EC3}"/>
    <dgm:cxn modelId="{3172E0DD-B0A3-4314-9718-DC3958C5244D}" type="presOf" srcId="{ECF4C00D-CA03-45AA-A270-CD1335C757F1}" destId="{A6DC9528-BB61-4916-82BF-DFB3AE3D2572}" srcOrd="0" destOrd="0" presId="urn:microsoft.com/office/officeart/2005/8/layout/chevron1"/>
    <dgm:cxn modelId="{7B4AAEDE-BB99-4E91-B0AF-09CC4ECA5327}" type="presOf" srcId="{F3E3EA43-E0B9-40D0-A170-6F94304829A3}" destId="{3816DB0E-F084-4BC8-8B86-C3472097E8B1}" srcOrd="0" destOrd="0" presId="urn:microsoft.com/office/officeart/2005/8/layout/chevron1"/>
    <dgm:cxn modelId="{59C6EFAB-ED94-4C5A-9881-043DB35B2FC9}" type="presParOf" srcId="{3816DB0E-F084-4BC8-8B86-C3472097E8B1}" destId="{A6DC9528-BB61-4916-82BF-DFB3AE3D2572}" srcOrd="0" destOrd="0" presId="urn:microsoft.com/office/officeart/2005/8/layout/chevron1"/>
    <dgm:cxn modelId="{4F8BF133-A6AE-4638-8E30-610F794EF158}" type="presParOf" srcId="{3816DB0E-F084-4BC8-8B86-C3472097E8B1}" destId="{519B4015-80F4-4410-B954-3E08737D403E}" srcOrd="1" destOrd="0" presId="urn:microsoft.com/office/officeart/2005/8/layout/chevron1"/>
    <dgm:cxn modelId="{0C868545-7424-478C-B347-9196001D7245}" type="presParOf" srcId="{3816DB0E-F084-4BC8-8B86-C3472097E8B1}" destId="{5966AE1E-6394-47BA-BB3E-6A67E69CF36F}" srcOrd="2" destOrd="0" presId="urn:microsoft.com/office/officeart/2005/8/layout/chevron1"/>
    <dgm:cxn modelId="{63D88736-1E92-4254-944B-0F7FDFFB4BBD}" type="presParOf" srcId="{3816DB0E-F084-4BC8-8B86-C3472097E8B1}" destId="{A273BDB6-E5E0-4B7C-8AB4-B8D5945ACEE5}" srcOrd="3" destOrd="0" presId="urn:microsoft.com/office/officeart/2005/8/layout/chevron1"/>
    <dgm:cxn modelId="{29D1D414-8DE8-440F-8566-5E124FCD068C}" type="presParOf" srcId="{3816DB0E-F084-4BC8-8B86-C3472097E8B1}" destId="{60B4FFFA-A73F-40C3-A136-A6F55CC8B29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70BA61-D317-4F00-A8C5-DAD28E353C95}" type="doc">
      <dgm:prSet loTypeId="urn:microsoft.com/office/officeart/2005/8/layout/process3" loCatId="process" qsTypeId="urn:microsoft.com/office/officeart/2005/8/quickstyle/simple1#7" qsCatId="simple" csTypeId="urn:microsoft.com/office/officeart/2005/8/colors/accent1_2#6" csCatId="accent1" phldr="1"/>
      <dgm:spPr/>
      <dgm:t>
        <a:bodyPr/>
        <a:lstStyle/>
        <a:p>
          <a:endParaRPr lang="fr-FR"/>
        </a:p>
      </dgm:t>
    </dgm:pt>
    <dgm:pt modelId="{E8ED808D-FA77-4701-9CD8-C183CA96414B}">
      <dgm:prSet phldrT="[Texte]"/>
      <dgm:spPr/>
      <dgm:t>
        <a:bodyPr/>
        <a:lstStyle/>
        <a:p>
          <a:r>
            <a:rPr lang="fr-FR" dirty="0"/>
            <a:t>2023</a:t>
          </a:r>
        </a:p>
      </dgm:t>
    </dgm:pt>
    <dgm:pt modelId="{210B621E-8452-4BA9-A4D6-D1C9170E6C3B}" type="parTrans" cxnId="{B9E020EA-347A-4E3C-B72E-BB3D08DE4F69}">
      <dgm:prSet/>
      <dgm:spPr/>
      <dgm:t>
        <a:bodyPr/>
        <a:lstStyle/>
        <a:p>
          <a:endParaRPr lang="fr-FR"/>
        </a:p>
      </dgm:t>
    </dgm:pt>
    <dgm:pt modelId="{9A76E3D5-01B3-4952-8684-5F9FA6FC5A13}" type="sibTrans" cxnId="{B9E020EA-347A-4E3C-B72E-BB3D08DE4F69}">
      <dgm:prSet/>
      <dgm:spPr/>
      <dgm:t>
        <a:bodyPr/>
        <a:lstStyle/>
        <a:p>
          <a:endParaRPr lang="fr-FR"/>
        </a:p>
      </dgm:t>
    </dgm:pt>
    <dgm:pt modelId="{006F3B85-553E-4832-967E-76DB4865D461}">
      <dgm:prSet phldrT="[Texte]"/>
      <dgm:spPr/>
      <dgm:t>
        <a:bodyPr/>
        <a:lstStyle/>
        <a:p>
          <a:r>
            <a:rPr lang="fr-FR" b="1" dirty="0"/>
            <a:t>Instruction du 21 juin 2023</a:t>
          </a:r>
          <a:r>
            <a:rPr lang="fr-FR" dirty="0"/>
            <a:t>: définit un référentiel de fonctionnement des LISP et une réévaluation tous les 5 ans.</a:t>
          </a:r>
        </a:p>
      </dgm:t>
    </dgm:pt>
    <dgm:pt modelId="{C59F8B7A-A1C6-47CA-A442-9160CE90254D}" type="parTrans" cxnId="{A2FE3B32-6A67-4DE3-BB7F-43984A030A31}">
      <dgm:prSet/>
      <dgm:spPr/>
      <dgm:t>
        <a:bodyPr/>
        <a:lstStyle/>
        <a:p>
          <a:endParaRPr lang="fr-FR"/>
        </a:p>
      </dgm:t>
    </dgm:pt>
    <dgm:pt modelId="{965AFF8C-3192-49CE-B84C-E2A8BDC7E1CC}" type="sibTrans" cxnId="{A2FE3B32-6A67-4DE3-BB7F-43984A030A31}">
      <dgm:prSet/>
      <dgm:spPr/>
      <dgm:t>
        <a:bodyPr/>
        <a:lstStyle/>
        <a:p>
          <a:endParaRPr lang="fr-FR"/>
        </a:p>
      </dgm:t>
    </dgm:pt>
    <dgm:pt modelId="{091A0A4C-98BE-4D0B-918B-A671D26DA7BC}">
      <dgm:prSet phldrT="[Texte]"/>
      <dgm:spPr/>
      <dgm:t>
        <a:bodyPr/>
        <a:lstStyle/>
        <a:p>
          <a:r>
            <a:rPr lang="fr-FR" dirty="0"/>
            <a:t>2024</a:t>
          </a:r>
        </a:p>
      </dgm:t>
    </dgm:pt>
    <dgm:pt modelId="{AD835433-03F2-4E26-BBF6-10B9B4D6988A}" type="parTrans" cxnId="{52101784-2E8E-4134-B244-22691C860B8C}">
      <dgm:prSet/>
      <dgm:spPr/>
      <dgm:t>
        <a:bodyPr/>
        <a:lstStyle/>
        <a:p>
          <a:endParaRPr lang="fr-FR"/>
        </a:p>
      </dgm:t>
    </dgm:pt>
    <dgm:pt modelId="{D1182289-8441-4C50-9C31-C39DB25AB836}" type="sibTrans" cxnId="{52101784-2E8E-4134-B244-22691C860B8C}">
      <dgm:prSet/>
      <dgm:spPr/>
      <dgm:t>
        <a:bodyPr/>
        <a:lstStyle/>
        <a:p>
          <a:endParaRPr lang="fr-FR"/>
        </a:p>
      </dgm:t>
    </dgm:pt>
    <dgm:pt modelId="{B0A500EA-3B09-45AC-BD90-637FB3FD6A7D}">
      <dgm:prSet phldrT="[Texte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/>
            <a:t>ARSIF: </a:t>
          </a:r>
          <a:r>
            <a:rPr lang="fr-FR" b="0" dirty="0"/>
            <a:t>Enquête Flash </a:t>
          </a:r>
          <a:r>
            <a:rPr lang="fr-FR" b="1" dirty="0"/>
            <a:t>quantitative  des LISP </a:t>
          </a:r>
          <a:r>
            <a:rPr lang="fr-FR" dirty="0"/>
            <a:t>durant l’été 2024</a:t>
          </a:r>
        </a:p>
      </dgm:t>
    </dgm:pt>
    <dgm:pt modelId="{4E68F66B-E3C7-44FC-9A20-C5DFCA2BFF0A}" type="parTrans" cxnId="{3F65F278-40AD-4256-AC25-6D4DB74BE7E1}">
      <dgm:prSet/>
      <dgm:spPr/>
      <dgm:t>
        <a:bodyPr/>
        <a:lstStyle/>
        <a:p>
          <a:endParaRPr lang="fr-FR"/>
        </a:p>
      </dgm:t>
    </dgm:pt>
    <dgm:pt modelId="{0DC21F08-6829-4D24-B5D7-E9E4C65CCEA9}" type="sibTrans" cxnId="{3F65F278-40AD-4256-AC25-6D4DB74BE7E1}">
      <dgm:prSet/>
      <dgm:spPr/>
      <dgm:t>
        <a:bodyPr/>
        <a:lstStyle/>
        <a:p>
          <a:endParaRPr lang="fr-FR"/>
        </a:p>
      </dgm:t>
    </dgm:pt>
    <dgm:pt modelId="{9D49D4F7-C1D9-4D81-927F-8296B5DBF3B5}">
      <dgm:prSet phldrT="[Texte]"/>
      <dgm:spPr/>
      <dgm:t>
        <a:bodyPr/>
        <a:lstStyle/>
        <a:p>
          <a:r>
            <a:rPr lang="fr-FR" b="1" dirty="0"/>
            <a:t>Rapport de la Cour des Comptes </a:t>
          </a:r>
          <a:r>
            <a:rPr lang="fr-FR" dirty="0"/>
            <a:t>préconise un meilleur suivi des LISP</a:t>
          </a:r>
        </a:p>
      </dgm:t>
    </dgm:pt>
    <dgm:pt modelId="{D4260D0E-AE97-45AF-9C80-9046E331AE12}" type="parTrans" cxnId="{38646A62-6BA0-4BD2-A976-D5251DF87654}">
      <dgm:prSet/>
      <dgm:spPr/>
      <dgm:t>
        <a:bodyPr/>
        <a:lstStyle/>
        <a:p>
          <a:endParaRPr lang="fr-FR"/>
        </a:p>
      </dgm:t>
    </dgm:pt>
    <dgm:pt modelId="{0F4342BC-9CC7-4C26-9A94-8CB6841DF325}" type="sibTrans" cxnId="{38646A62-6BA0-4BD2-A976-D5251DF87654}">
      <dgm:prSet/>
      <dgm:spPr/>
      <dgm:t>
        <a:bodyPr/>
        <a:lstStyle/>
        <a:p>
          <a:endParaRPr lang="fr-FR"/>
        </a:p>
      </dgm:t>
    </dgm:pt>
    <dgm:pt modelId="{2962D54B-F6D9-4585-A891-A2E94C25793E}">
      <dgm:prSet phldrT="[Texte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/>
            <a:t>Ministère: </a:t>
          </a:r>
          <a:r>
            <a:rPr lang="fr-FR" b="1" dirty="0"/>
            <a:t>grille d’évaluation </a:t>
          </a:r>
          <a:r>
            <a:rPr lang="fr-FR" dirty="0"/>
            <a:t>qualitative des LISP et SI associé.</a:t>
          </a:r>
        </a:p>
      </dgm:t>
    </dgm:pt>
    <dgm:pt modelId="{A106805B-6868-4E5D-B4B8-76F065D1CA52}" type="sibTrans" cxnId="{374B0543-8B0F-4F07-B672-C39F4A8DFEC3}">
      <dgm:prSet/>
      <dgm:spPr/>
      <dgm:t>
        <a:bodyPr/>
        <a:lstStyle/>
        <a:p>
          <a:endParaRPr lang="fr-FR"/>
        </a:p>
      </dgm:t>
    </dgm:pt>
    <dgm:pt modelId="{05B2F9A9-424B-49D2-9DA4-1E9084F2911A}" type="parTrans" cxnId="{374B0543-8B0F-4F07-B672-C39F4A8DFEC3}">
      <dgm:prSet/>
      <dgm:spPr/>
      <dgm:t>
        <a:bodyPr/>
        <a:lstStyle/>
        <a:p>
          <a:endParaRPr lang="fr-FR"/>
        </a:p>
      </dgm:t>
    </dgm:pt>
    <dgm:pt modelId="{39497CC1-EDCE-40C6-AA87-867038D41081}">
      <dgm:prSet phldrT="[Texte]"/>
      <dgm:spPr/>
      <dgm:t>
        <a:bodyPr/>
        <a:lstStyle/>
        <a:p>
          <a:r>
            <a:rPr lang="fr-FR" dirty="0"/>
            <a:t>Lancement de la campagne de réévaluation des LISP SMR existants</a:t>
          </a:r>
        </a:p>
      </dgm:t>
    </dgm:pt>
    <dgm:pt modelId="{7035FC54-5D03-49E2-A0AE-2A3705DE9A4D}" type="parTrans" cxnId="{3AF67F89-B4D3-42E7-9B0A-5F488F0C40CE}">
      <dgm:prSet/>
      <dgm:spPr/>
      <dgm:t>
        <a:bodyPr/>
        <a:lstStyle/>
        <a:p>
          <a:endParaRPr lang="fr-FR"/>
        </a:p>
      </dgm:t>
    </dgm:pt>
    <dgm:pt modelId="{EE521C15-FDA2-4316-BBBA-A8ECFA772175}" type="sibTrans" cxnId="{3AF67F89-B4D3-42E7-9B0A-5F488F0C40CE}">
      <dgm:prSet/>
      <dgm:spPr/>
      <dgm:t>
        <a:bodyPr/>
        <a:lstStyle/>
        <a:p>
          <a:endParaRPr lang="fr-FR"/>
        </a:p>
      </dgm:t>
    </dgm:pt>
    <dgm:pt modelId="{1834A413-6627-4A83-AD6C-19894906AC6C}">
      <dgm:prSet phldrT="[Texte]"/>
      <dgm:spPr/>
      <dgm:t>
        <a:bodyPr/>
        <a:lstStyle/>
        <a:p>
          <a:r>
            <a:rPr lang="fr-FR" dirty="0"/>
            <a:t>2026</a:t>
          </a:r>
        </a:p>
      </dgm:t>
    </dgm:pt>
    <dgm:pt modelId="{68BFAE25-4C1A-4552-B936-E56596860DCF}" type="parTrans" cxnId="{004B6CAD-486D-4565-A739-EEEC78EB16DA}">
      <dgm:prSet/>
      <dgm:spPr/>
      <dgm:t>
        <a:bodyPr/>
        <a:lstStyle/>
        <a:p>
          <a:endParaRPr lang="fr-FR"/>
        </a:p>
      </dgm:t>
    </dgm:pt>
    <dgm:pt modelId="{D8B4AE41-4A61-4AB5-AC1E-FEF6B87840EA}" type="sibTrans" cxnId="{004B6CAD-486D-4565-A739-EEEC78EB16DA}">
      <dgm:prSet/>
      <dgm:spPr/>
      <dgm:t>
        <a:bodyPr/>
        <a:lstStyle/>
        <a:p>
          <a:endParaRPr lang="fr-FR"/>
        </a:p>
      </dgm:t>
    </dgm:pt>
    <dgm:pt modelId="{6D5CDC66-BF6B-494D-940C-9983A932389B}">
      <dgm:prSet phldrT="[Texte]"/>
      <dgm:spPr/>
      <dgm:t>
        <a:bodyPr/>
        <a:lstStyle/>
        <a:p>
          <a:r>
            <a:rPr lang="fr-FR" dirty="0"/>
            <a:t>2025</a:t>
          </a:r>
        </a:p>
      </dgm:t>
    </dgm:pt>
    <dgm:pt modelId="{0FF0299B-4622-425C-AA3B-C396C93DD3C6}" type="parTrans" cxnId="{30F80529-2F28-44E1-8FDA-E8D4E35927B0}">
      <dgm:prSet/>
      <dgm:spPr/>
      <dgm:t>
        <a:bodyPr/>
        <a:lstStyle/>
        <a:p>
          <a:endParaRPr lang="fr-FR"/>
        </a:p>
      </dgm:t>
    </dgm:pt>
    <dgm:pt modelId="{65B1FE41-B9F1-4D7F-A4E2-E83766EEDDA5}" type="sibTrans" cxnId="{30F80529-2F28-44E1-8FDA-E8D4E35927B0}">
      <dgm:prSet/>
      <dgm:spPr/>
      <dgm:t>
        <a:bodyPr/>
        <a:lstStyle/>
        <a:p>
          <a:endParaRPr lang="fr-FR"/>
        </a:p>
      </dgm:t>
    </dgm:pt>
    <dgm:pt modelId="{C5AC76B7-6240-4F80-97C3-4773740C0C14}">
      <dgm:prSet phldrT="[Texte]"/>
      <dgm:spPr/>
      <dgm:t>
        <a:bodyPr/>
        <a:lstStyle/>
        <a:p>
          <a:r>
            <a:rPr lang="fr-FR" b="1" dirty="0"/>
            <a:t>Réévaluation des LISP MCO </a:t>
          </a:r>
          <a:r>
            <a:rPr lang="fr-FR" dirty="0"/>
            <a:t>avec retour aux établissements et observations</a:t>
          </a:r>
        </a:p>
      </dgm:t>
    </dgm:pt>
    <dgm:pt modelId="{B30DF8E2-239C-4FCB-B1F4-F065385B5B4F}" type="parTrans" cxnId="{705CCFA2-3896-416A-A996-B0ADACBD8678}">
      <dgm:prSet/>
      <dgm:spPr/>
      <dgm:t>
        <a:bodyPr/>
        <a:lstStyle/>
        <a:p>
          <a:endParaRPr lang="fr-FR"/>
        </a:p>
      </dgm:t>
    </dgm:pt>
    <dgm:pt modelId="{F5239443-1CDD-41CD-9387-E1CDE8C1915F}" type="sibTrans" cxnId="{705CCFA2-3896-416A-A996-B0ADACBD8678}">
      <dgm:prSet/>
      <dgm:spPr/>
      <dgm:t>
        <a:bodyPr/>
        <a:lstStyle/>
        <a:p>
          <a:endParaRPr lang="fr-FR"/>
        </a:p>
      </dgm:t>
    </dgm:pt>
    <dgm:pt modelId="{92F70E16-16FA-4F3F-AF79-E1636E6BBA42}">
      <dgm:prSet phldrT="[Texte]"/>
      <dgm:spPr/>
      <dgm:t>
        <a:bodyPr/>
        <a:lstStyle/>
        <a:p>
          <a:r>
            <a:rPr lang="fr-FR" dirty="0"/>
            <a:t> </a:t>
          </a:r>
          <a:r>
            <a:rPr lang="fr-FR" b="1" dirty="0"/>
            <a:t>Réévaluation des LISP SMR</a:t>
          </a:r>
          <a:r>
            <a:rPr lang="fr-FR" dirty="0"/>
            <a:t> avec retour aux établissements (en cours)</a:t>
          </a:r>
        </a:p>
      </dgm:t>
    </dgm:pt>
    <dgm:pt modelId="{ECFEAB45-A2F8-4E44-8D82-89547E14420A}" type="parTrans" cxnId="{751BA80B-CDE5-4D30-AAC2-1DE5C479DEBF}">
      <dgm:prSet/>
      <dgm:spPr/>
      <dgm:t>
        <a:bodyPr/>
        <a:lstStyle/>
        <a:p>
          <a:endParaRPr lang="fr-FR"/>
        </a:p>
      </dgm:t>
    </dgm:pt>
    <dgm:pt modelId="{818A9B1D-A342-4E04-9A24-52DF7D88A0E5}" type="sibTrans" cxnId="{751BA80B-CDE5-4D30-AAC2-1DE5C479DEBF}">
      <dgm:prSet/>
      <dgm:spPr/>
      <dgm:t>
        <a:bodyPr/>
        <a:lstStyle/>
        <a:p>
          <a:endParaRPr lang="fr-FR"/>
        </a:p>
      </dgm:t>
    </dgm:pt>
    <dgm:pt modelId="{86FF9FF0-B531-443A-875C-F0CC69840AC7}">
      <dgm:prSet phldrT="[Texte]"/>
      <dgm:spPr/>
      <dgm:t>
        <a:bodyPr/>
        <a:lstStyle/>
        <a:p>
          <a:r>
            <a:rPr lang="fr-FR" dirty="0"/>
            <a:t>Ouverture de nouvelles reconnaissances de LISP en fonction des besoins régionaux</a:t>
          </a:r>
        </a:p>
      </dgm:t>
    </dgm:pt>
    <dgm:pt modelId="{602DC3DB-AC3C-45A6-AEE9-4AF584B753DA}" type="parTrans" cxnId="{8B605D14-E9DC-410C-83BB-C2E876746F12}">
      <dgm:prSet/>
      <dgm:spPr/>
      <dgm:t>
        <a:bodyPr/>
        <a:lstStyle/>
        <a:p>
          <a:endParaRPr lang="fr-FR"/>
        </a:p>
      </dgm:t>
    </dgm:pt>
    <dgm:pt modelId="{091B3EDC-F05C-4FA0-A1B6-BCD7BF490C4E}" type="sibTrans" cxnId="{8B605D14-E9DC-410C-83BB-C2E876746F12}">
      <dgm:prSet/>
      <dgm:spPr/>
      <dgm:t>
        <a:bodyPr/>
        <a:lstStyle/>
        <a:p>
          <a:endParaRPr lang="fr-FR"/>
        </a:p>
      </dgm:t>
    </dgm:pt>
    <dgm:pt modelId="{DDA4152F-C973-4D4F-BED1-163788488B0E}">
      <dgm:prSet phldrT="[Texte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dirty="0"/>
            <a:t>Lancement </a:t>
          </a:r>
          <a:r>
            <a:rPr lang="fr-FR" b="1" dirty="0"/>
            <a:t>campagne de réévaluation des LISP MCO</a:t>
          </a:r>
          <a:r>
            <a:rPr lang="fr-FR" dirty="0"/>
            <a:t> </a:t>
          </a:r>
          <a:r>
            <a:rPr lang="fr-FR" dirty="0" err="1"/>
            <a:t>d’IdF</a:t>
          </a:r>
          <a:r>
            <a:rPr lang="fr-FR" dirty="0"/>
            <a:t> en lien avec la structuration des filières territoriales</a:t>
          </a:r>
        </a:p>
      </dgm:t>
    </dgm:pt>
    <dgm:pt modelId="{C65D1D24-ED33-40F1-9D6C-23F8296826AE}" type="parTrans" cxnId="{4D7327AB-E9A6-442F-BF73-339AFEB7BEF5}">
      <dgm:prSet/>
      <dgm:spPr/>
      <dgm:t>
        <a:bodyPr/>
        <a:lstStyle/>
        <a:p>
          <a:endParaRPr lang="fr-FR"/>
        </a:p>
      </dgm:t>
    </dgm:pt>
    <dgm:pt modelId="{682F0332-706A-43BB-9A98-A04D59FDDE13}" type="sibTrans" cxnId="{4D7327AB-E9A6-442F-BF73-339AFEB7BEF5}">
      <dgm:prSet/>
      <dgm:spPr/>
      <dgm:t>
        <a:bodyPr/>
        <a:lstStyle/>
        <a:p>
          <a:endParaRPr lang="fr-FR"/>
        </a:p>
      </dgm:t>
    </dgm:pt>
    <dgm:pt modelId="{55759407-D553-45CD-A9ED-575C4B79875F}">
      <dgm:prSet/>
      <dgm:spPr/>
      <dgm:t>
        <a:bodyPr/>
        <a:lstStyle/>
        <a:p>
          <a:r>
            <a:rPr lang="fr-FR" dirty="0"/>
            <a:t>Cartographie de l’ensemble des LISP d’Ile de France</a:t>
          </a:r>
        </a:p>
      </dgm:t>
    </dgm:pt>
    <dgm:pt modelId="{7E7F3A58-B638-4233-B5F8-BE5C0B25F83E}" type="parTrans" cxnId="{C9A08723-9B51-4692-BCBF-D2F1072F5C70}">
      <dgm:prSet/>
      <dgm:spPr/>
      <dgm:t>
        <a:bodyPr/>
        <a:lstStyle/>
        <a:p>
          <a:endParaRPr lang="fr-FR"/>
        </a:p>
      </dgm:t>
    </dgm:pt>
    <dgm:pt modelId="{80932EB1-EC1B-44E3-93F7-8C2ECE0FE83C}" type="sibTrans" cxnId="{C9A08723-9B51-4692-BCBF-D2F1072F5C70}">
      <dgm:prSet/>
      <dgm:spPr/>
      <dgm:t>
        <a:bodyPr/>
        <a:lstStyle/>
        <a:p>
          <a:endParaRPr lang="fr-FR"/>
        </a:p>
      </dgm:t>
    </dgm:pt>
    <dgm:pt modelId="{37D567FE-9F5E-407B-B5F4-74CED7E501B2}" type="pres">
      <dgm:prSet presAssocID="{C770BA61-D317-4F00-A8C5-DAD28E353C95}" presName="linearFlow" presStyleCnt="0">
        <dgm:presLayoutVars>
          <dgm:dir/>
          <dgm:animLvl val="lvl"/>
          <dgm:resizeHandles val="exact"/>
        </dgm:presLayoutVars>
      </dgm:prSet>
      <dgm:spPr/>
    </dgm:pt>
    <dgm:pt modelId="{7B7B4ACF-6C8D-4725-85CB-938526611E9F}" type="pres">
      <dgm:prSet presAssocID="{E8ED808D-FA77-4701-9CD8-C183CA96414B}" presName="composite" presStyleCnt="0"/>
      <dgm:spPr/>
    </dgm:pt>
    <dgm:pt modelId="{786B8A07-E491-4219-B323-771D6D17D002}" type="pres">
      <dgm:prSet presAssocID="{E8ED808D-FA77-4701-9CD8-C183CA96414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CE8C2E6-DDB6-4E11-AE82-256DD6FE273F}" type="pres">
      <dgm:prSet presAssocID="{E8ED808D-FA77-4701-9CD8-C183CA96414B}" presName="parSh" presStyleLbl="node1" presStyleIdx="0" presStyleCnt="4"/>
      <dgm:spPr/>
    </dgm:pt>
    <dgm:pt modelId="{6ACBDD39-E3C4-46D4-AA7A-A36113984737}" type="pres">
      <dgm:prSet presAssocID="{E8ED808D-FA77-4701-9CD8-C183CA96414B}" presName="desTx" presStyleLbl="fgAcc1" presStyleIdx="0" presStyleCnt="4">
        <dgm:presLayoutVars>
          <dgm:bulletEnabled val="1"/>
        </dgm:presLayoutVars>
      </dgm:prSet>
      <dgm:spPr/>
    </dgm:pt>
    <dgm:pt modelId="{277F72CC-8DF6-4811-81F7-DB192D489FBE}" type="pres">
      <dgm:prSet presAssocID="{9A76E3D5-01B3-4952-8684-5F9FA6FC5A13}" presName="sibTrans" presStyleLbl="sibTrans2D1" presStyleIdx="0" presStyleCnt="3"/>
      <dgm:spPr/>
    </dgm:pt>
    <dgm:pt modelId="{D6DF1061-97AE-4189-B0EE-AF7F9EE207E6}" type="pres">
      <dgm:prSet presAssocID="{9A76E3D5-01B3-4952-8684-5F9FA6FC5A13}" presName="connTx" presStyleLbl="sibTrans2D1" presStyleIdx="0" presStyleCnt="3"/>
      <dgm:spPr/>
    </dgm:pt>
    <dgm:pt modelId="{E16E8F66-D684-4986-9FA2-9848914FEE15}" type="pres">
      <dgm:prSet presAssocID="{091A0A4C-98BE-4D0B-918B-A671D26DA7BC}" presName="composite" presStyleCnt="0"/>
      <dgm:spPr/>
    </dgm:pt>
    <dgm:pt modelId="{36FE8592-92C8-4452-BE41-30AD535F9D36}" type="pres">
      <dgm:prSet presAssocID="{091A0A4C-98BE-4D0B-918B-A671D26DA7BC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20BE9EB-EEA8-41AD-8EE5-13D04ECA87F8}" type="pres">
      <dgm:prSet presAssocID="{091A0A4C-98BE-4D0B-918B-A671D26DA7BC}" presName="parSh" presStyleLbl="node1" presStyleIdx="1" presStyleCnt="4"/>
      <dgm:spPr/>
    </dgm:pt>
    <dgm:pt modelId="{CD8E4490-3C0E-412F-B583-96503F4E3996}" type="pres">
      <dgm:prSet presAssocID="{091A0A4C-98BE-4D0B-918B-A671D26DA7BC}" presName="desTx" presStyleLbl="fgAcc1" presStyleIdx="1" presStyleCnt="4">
        <dgm:presLayoutVars>
          <dgm:bulletEnabled val="1"/>
        </dgm:presLayoutVars>
      </dgm:prSet>
      <dgm:spPr/>
    </dgm:pt>
    <dgm:pt modelId="{0905CE9E-3EC3-413C-B083-B495C9374FC3}" type="pres">
      <dgm:prSet presAssocID="{D1182289-8441-4C50-9C31-C39DB25AB836}" presName="sibTrans" presStyleLbl="sibTrans2D1" presStyleIdx="1" presStyleCnt="3"/>
      <dgm:spPr/>
    </dgm:pt>
    <dgm:pt modelId="{32EBED06-5806-4955-A658-F2C44D1C293B}" type="pres">
      <dgm:prSet presAssocID="{D1182289-8441-4C50-9C31-C39DB25AB836}" presName="connTx" presStyleLbl="sibTrans2D1" presStyleIdx="1" presStyleCnt="3"/>
      <dgm:spPr/>
    </dgm:pt>
    <dgm:pt modelId="{CC0FB7E4-F1BB-4E9D-915F-71088303E978}" type="pres">
      <dgm:prSet presAssocID="{6D5CDC66-BF6B-494D-940C-9983A932389B}" presName="composite" presStyleCnt="0"/>
      <dgm:spPr/>
    </dgm:pt>
    <dgm:pt modelId="{6A5A582C-67E5-4BB3-9294-81FF2409E00C}" type="pres">
      <dgm:prSet presAssocID="{6D5CDC66-BF6B-494D-940C-9983A932389B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5E310CB-830F-41A2-AED7-B9015950E05E}" type="pres">
      <dgm:prSet presAssocID="{6D5CDC66-BF6B-494D-940C-9983A932389B}" presName="parSh" presStyleLbl="node1" presStyleIdx="2" presStyleCnt="4"/>
      <dgm:spPr/>
    </dgm:pt>
    <dgm:pt modelId="{D5405FFA-9753-4F24-8E31-12F2EB2C67A5}" type="pres">
      <dgm:prSet presAssocID="{6D5CDC66-BF6B-494D-940C-9983A932389B}" presName="desTx" presStyleLbl="fgAcc1" presStyleIdx="2" presStyleCnt="4">
        <dgm:presLayoutVars>
          <dgm:bulletEnabled val="1"/>
        </dgm:presLayoutVars>
      </dgm:prSet>
      <dgm:spPr/>
    </dgm:pt>
    <dgm:pt modelId="{58C60399-87B4-40C7-9B52-3E1D522AA958}" type="pres">
      <dgm:prSet presAssocID="{65B1FE41-B9F1-4D7F-A4E2-E83766EEDDA5}" presName="sibTrans" presStyleLbl="sibTrans2D1" presStyleIdx="2" presStyleCnt="3"/>
      <dgm:spPr/>
    </dgm:pt>
    <dgm:pt modelId="{A215FB10-4C98-4422-925D-53A93A43AFBB}" type="pres">
      <dgm:prSet presAssocID="{65B1FE41-B9F1-4D7F-A4E2-E83766EEDDA5}" presName="connTx" presStyleLbl="sibTrans2D1" presStyleIdx="2" presStyleCnt="3"/>
      <dgm:spPr/>
    </dgm:pt>
    <dgm:pt modelId="{515BD240-1F7D-43EC-AEDF-ECAB5F77F394}" type="pres">
      <dgm:prSet presAssocID="{1834A413-6627-4A83-AD6C-19894906AC6C}" presName="composite" presStyleCnt="0"/>
      <dgm:spPr/>
    </dgm:pt>
    <dgm:pt modelId="{B01DD7A1-9D0E-438B-B572-165E121C0280}" type="pres">
      <dgm:prSet presAssocID="{1834A413-6627-4A83-AD6C-19894906AC6C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A46B095-4E86-4570-8802-EDBF4057BB6A}" type="pres">
      <dgm:prSet presAssocID="{1834A413-6627-4A83-AD6C-19894906AC6C}" presName="parSh" presStyleLbl="node1" presStyleIdx="3" presStyleCnt="4"/>
      <dgm:spPr/>
    </dgm:pt>
    <dgm:pt modelId="{5CB12D4B-0F09-49BF-87A6-3B8428F33DAE}" type="pres">
      <dgm:prSet presAssocID="{1834A413-6627-4A83-AD6C-19894906AC6C}" presName="desTx" presStyleLbl="fgAcc1" presStyleIdx="3" presStyleCnt="4">
        <dgm:presLayoutVars>
          <dgm:bulletEnabled val="1"/>
        </dgm:presLayoutVars>
      </dgm:prSet>
      <dgm:spPr/>
    </dgm:pt>
  </dgm:ptLst>
  <dgm:cxnLst>
    <dgm:cxn modelId="{439A1500-F1BA-460A-85E5-3B1D452A1E52}" type="presOf" srcId="{6D5CDC66-BF6B-494D-940C-9983A932389B}" destId="{6A5A582C-67E5-4BB3-9294-81FF2409E00C}" srcOrd="0" destOrd="0" presId="urn:microsoft.com/office/officeart/2005/8/layout/process3"/>
    <dgm:cxn modelId="{751BA80B-CDE5-4D30-AAC2-1DE5C479DEBF}" srcId="{1834A413-6627-4A83-AD6C-19894906AC6C}" destId="{92F70E16-16FA-4F3F-AF79-E1636E6BBA42}" srcOrd="0" destOrd="0" parTransId="{ECFEAB45-A2F8-4E44-8D82-89547E14420A}" sibTransId="{818A9B1D-A342-4E04-9A24-52DF7D88A0E5}"/>
    <dgm:cxn modelId="{7CABC50C-0E7E-4EEC-8B8C-02E6BE98C67D}" type="presOf" srcId="{6D5CDC66-BF6B-494D-940C-9983A932389B}" destId="{A5E310CB-830F-41A2-AED7-B9015950E05E}" srcOrd="1" destOrd="0" presId="urn:microsoft.com/office/officeart/2005/8/layout/process3"/>
    <dgm:cxn modelId="{654FAC11-A0B0-4B79-818B-FF20165A2DD3}" type="presOf" srcId="{92F70E16-16FA-4F3F-AF79-E1636E6BBA42}" destId="{5CB12D4B-0F09-49BF-87A6-3B8428F33DAE}" srcOrd="0" destOrd="0" presId="urn:microsoft.com/office/officeart/2005/8/layout/process3"/>
    <dgm:cxn modelId="{6C153A12-74C0-4B7A-BFE9-CC76B0F1D72C}" type="presOf" srcId="{C5AC76B7-6240-4F80-97C3-4773740C0C14}" destId="{D5405FFA-9753-4F24-8E31-12F2EB2C67A5}" srcOrd="0" destOrd="0" presId="urn:microsoft.com/office/officeart/2005/8/layout/process3"/>
    <dgm:cxn modelId="{8B605D14-E9DC-410C-83BB-C2E876746F12}" srcId="{1834A413-6627-4A83-AD6C-19894906AC6C}" destId="{86FF9FF0-B531-443A-875C-F0CC69840AC7}" srcOrd="2" destOrd="0" parTransId="{602DC3DB-AC3C-45A6-AEE9-4AF584B753DA}" sibTransId="{091B3EDC-F05C-4FA0-A1B6-BCD7BF490C4E}"/>
    <dgm:cxn modelId="{C9A08723-9B51-4692-BCBF-D2F1072F5C70}" srcId="{1834A413-6627-4A83-AD6C-19894906AC6C}" destId="{55759407-D553-45CD-A9ED-575C4B79875F}" srcOrd="1" destOrd="0" parTransId="{7E7F3A58-B638-4233-B5F8-BE5C0B25F83E}" sibTransId="{80932EB1-EC1B-44E3-93F7-8C2ECE0FE83C}"/>
    <dgm:cxn modelId="{E6E44A26-FBE9-4BC4-83EB-BEF7F3CEC7A7}" type="presOf" srcId="{D1182289-8441-4C50-9C31-C39DB25AB836}" destId="{32EBED06-5806-4955-A658-F2C44D1C293B}" srcOrd="1" destOrd="0" presId="urn:microsoft.com/office/officeart/2005/8/layout/process3"/>
    <dgm:cxn modelId="{30F80529-2F28-44E1-8FDA-E8D4E35927B0}" srcId="{C770BA61-D317-4F00-A8C5-DAD28E353C95}" destId="{6D5CDC66-BF6B-494D-940C-9983A932389B}" srcOrd="2" destOrd="0" parTransId="{0FF0299B-4622-425C-AA3B-C396C93DD3C6}" sibTransId="{65B1FE41-B9F1-4D7F-A4E2-E83766EEDDA5}"/>
    <dgm:cxn modelId="{A2FE3B32-6A67-4DE3-BB7F-43984A030A31}" srcId="{E8ED808D-FA77-4701-9CD8-C183CA96414B}" destId="{006F3B85-553E-4832-967E-76DB4865D461}" srcOrd="1" destOrd="0" parTransId="{C59F8B7A-A1C6-47CA-A442-9160CE90254D}" sibTransId="{965AFF8C-3192-49CE-B84C-E2A8BDC7E1CC}"/>
    <dgm:cxn modelId="{979E365B-30B8-41E5-BB53-9770095A81BE}" type="presOf" srcId="{DDA4152F-C973-4D4F-BED1-163788488B0E}" destId="{CD8E4490-3C0E-412F-B583-96503F4E3996}" srcOrd="0" destOrd="2" presId="urn:microsoft.com/office/officeart/2005/8/layout/process3"/>
    <dgm:cxn modelId="{38646A62-6BA0-4BD2-A976-D5251DF87654}" srcId="{E8ED808D-FA77-4701-9CD8-C183CA96414B}" destId="{9D49D4F7-C1D9-4D81-927F-8296B5DBF3B5}" srcOrd="0" destOrd="0" parTransId="{D4260D0E-AE97-45AF-9C80-9046E331AE12}" sibTransId="{0F4342BC-9CC7-4C26-9A94-8CB6841DF325}"/>
    <dgm:cxn modelId="{374B0543-8B0F-4F07-B672-C39F4A8DFEC3}" srcId="{091A0A4C-98BE-4D0B-918B-A671D26DA7BC}" destId="{2962D54B-F6D9-4585-A891-A2E94C25793E}" srcOrd="1" destOrd="0" parTransId="{05B2F9A9-424B-49D2-9DA4-1E9084F2911A}" sibTransId="{A106805B-6868-4E5D-B4B8-76F065D1CA52}"/>
    <dgm:cxn modelId="{62B21443-AC0F-4689-937E-793F0CA43BF1}" type="presOf" srcId="{1834A413-6627-4A83-AD6C-19894906AC6C}" destId="{B01DD7A1-9D0E-438B-B572-165E121C0280}" srcOrd="0" destOrd="0" presId="urn:microsoft.com/office/officeart/2005/8/layout/process3"/>
    <dgm:cxn modelId="{46DC7066-9570-47A3-A590-DACEB1796750}" type="presOf" srcId="{65B1FE41-B9F1-4D7F-A4E2-E83766EEDDA5}" destId="{A215FB10-4C98-4422-925D-53A93A43AFBB}" srcOrd="1" destOrd="0" presId="urn:microsoft.com/office/officeart/2005/8/layout/process3"/>
    <dgm:cxn modelId="{3F5EF74D-FE39-4F88-AA6E-31C50AAB7ED7}" type="presOf" srcId="{E8ED808D-FA77-4701-9CD8-C183CA96414B}" destId="{786B8A07-E491-4219-B323-771D6D17D002}" srcOrd="0" destOrd="0" presId="urn:microsoft.com/office/officeart/2005/8/layout/process3"/>
    <dgm:cxn modelId="{A2788150-C34E-4AE8-81CE-CE9CBCF51E05}" type="presOf" srcId="{9A76E3D5-01B3-4952-8684-5F9FA6FC5A13}" destId="{277F72CC-8DF6-4811-81F7-DB192D489FBE}" srcOrd="0" destOrd="0" presId="urn:microsoft.com/office/officeart/2005/8/layout/process3"/>
    <dgm:cxn modelId="{3F65F278-40AD-4256-AC25-6D4DB74BE7E1}" srcId="{091A0A4C-98BE-4D0B-918B-A671D26DA7BC}" destId="{B0A500EA-3B09-45AC-BD90-637FB3FD6A7D}" srcOrd="0" destOrd="0" parTransId="{4E68F66B-E3C7-44FC-9A20-C5DFCA2BFF0A}" sibTransId="{0DC21F08-6829-4D24-B5D7-E9E4C65CCEA9}"/>
    <dgm:cxn modelId="{11282459-8A4A-4BFA-B20B-E0DCC869D4CA}" type="presOf" srcId="{B0A500EA-3B09-45AC-BD90-637FB3FD6A7D}" destId="{CD8E4490-3C0E-412F-B583-96503F4E3996}" srcOrd="0" destOrd="0" presId="urn:microsoft.com/office/officeart/2005/8/layout/process3"/>
    <dgm:cxn modelId="{15DD0180-3B67-465B-A025-296E50E8A35C}" type="presOf" srcId="{D1182289-8441-4C50-9C31-C39DB25AB836}" destId="{0905CE9E-3EC3-413C-B083-B495C9374FC3}" srcOrd="0" destOrd="0" presId="urn:microsoft.com/office/officeart/2005/8/layout/process3"/>
    <dgm:cxn modelId="{52101784-2E8E-4134-B244-22691C860B8C}" srcId="{C770BA61-D317-4F00-A8C5-DAD28E353C95}" destId="{091A0A4C-98BE-4D0B-918B-A671D26DA7BC}" srcOrd="1" destOrd="0" parTransId="{AD835433-03F2-4E26-BBF6-10B9B4D6988A}" sibTransId="{D1182289-8441-4C50-9C31-C39DB25AB836}"/>
    <dgm:cxn modelId="{B5635387-9150-4309-8B1C-3B2CF9F45409}" type="presOf" srcId="{1834A413-6627-4A83-AD6C-19894906AC6C}" destId="{5A46B095-4E86-4570-8802-EDBF4057BB6A}" srcOrd="1" destOrd="0" presId="urn:microsoft.com/office/officeart/2005/8/layout/process3"/>
    <dgm:cxn modelId="{2C6C3989-62B6-4C8D-876B-00A29C0DE6AA}" type="presOf" srcId="{9D49D4F7-C1D9-4D81-927F-8296B5DBF3B5}" destId="{6ACBDD39-E3C4-46D4-AA7A-A36113984737}" srcOrd="0" destOrd="0" presId="urn:microsoft.com/office/officeart/2005/8/layout/process3"/>
    <dgm:cxn modelId="{3AF67F89-B4D3-42E7-9B0A-5F488F0C40CE}" srcId="{6D5CDC66-BF6B-494D-940C-9983A932389B}" destId="{39497CC1-EDCE-40C6-AA87-867038D41081}" srcOrd="1" destOrd="0" parTransId="{7035FC54-5D03-49E2-A0AE-2A3705DE9A4D}" sibTransId="{EE521C15-FDA2-4316-BBBA-A8ECFA772175}"/>
    <dgm:cxn modelId="{38924492-4E6B-46EE-9AFB-7CAC04CDE1FF}" type="presOf" srcId="{2962D54B-F6D9-4585-A891-A2E94C25793E}" destId="{CD8E4490-3C0E-412F-B583-96503F4E3996}" srcOrd="0" destOrd="1" presId="urn:microsoft.com/office/officeart/2005/8/layout/process3"/>
    <dgm:cxn modelId="{E4F8D79C-621C-4E1C-B03D-CFE88E3B8D12}" type="presOf" srcId="{9A76E3D5-01B3-4952-8684-5F9FA6FC5A13}" destId="{D6DF1061-97AE-4189-B0EE-AF7F9EE207E6}" srcOrd="1" destOrd="0" presId="urn:microsoft.com/office/officeart/2005/8/layout/process3"/>
    <dgm:cxn modelId="{E84700A0-90E6-4748-B228-CA476D2FBCF1}" type="presOf" srcId="{55759407-D553-45CD-A9ED-575C4B79875F}" destId="{5CB12D4B-0F09-49BF-87A6-3B8428F33DAE}" srcOrd="0" destOrd="1" presId="urn:microsoft.com/office/officeart/2005/8/layout/process3"/>
    <dgm:cxn modelId="{705CCFA2-3896-416A-A996-B0ADACBD8678}" srcId="{6D5CDC66-BF6B-494D-940C-9983A932389B}" destId="{C5AC76B7-6240-4F80-97C3-4773740C0C14}" srcOrd="0" destOrd="0" parTransId="{B30DF8E2-239C-4FCB-B1F4-F065385B5B4F}" sibTransId="{F5239443-1CDD-41CD-9387-E1CDE8C1915F}"/>
    <dgm:cxn modelId="{4D7327AB-E9A6-442F-BF73-339AFEB7BEF5}" srcId="{091A0A4C-98BE-4D0B-918B-A671D26DA7BC}" destId="{DDA4152F-C973-4D4F-BED1-163788488B0E}" srcOrd="2" destOrd="0" parTransId="{C65D1D24-ED33-40F1-9D6C-23F8296826AE}" sibTransId="{682F0332-706A-43BB-9A98-A04D59FDDE13}"/>
    <dgm:cxn modelId="{004B6CAD-486D-4565-A739-EEEC78EB16DA}" srcId="{C770BA61-D317-4F00-A8C5-DAD28E353C95}" destId="{1834A413-6627-4A83-AD6C-19894906AC6C}" srcOrd="3" destOrd="0" parTransId="{68BFAE25-4C1A-4552-B936-E56596860DCF}" sibTransId="{D8B4AE41-4A61-4AB5-AC1E-FEF6B87840EA}"/>
    <dgm:cxn modelId="{5D8F6FAE-1AB7-4816-90B3-68AF01102219}" type="presOf" srcId="{091A0A4C-98BE-4D0B-918B-A671D26DA7BC}" destId="{D20BE9EB-EEA8-41AD-8EE5-13D04ECA87F8}" srcOrd="1" destOrd="0" presId="urn:microsoft.com/office/officeart/2005/8/layout/process3"/>
    <dgm:cxn modelId="{A05634B5-AA61-4C31-864E-A372690E1487}" type="presOf" srcId="{C770BA61-D317-4F00-A8C5-DAD28E353C95}" destId="{37D567FE-9F5E-407B-B5F4-74CED7E501B2}" srcOrd="0" destOrd="0" presId="urn:microsoft.com/office/officeart/2005/8/layout/process3"/>
    <dgm:cxn modelId="{F10D39BD-1A49-4767-A838-5A65BB54A2C9}" type="presOf" srcId="{E8ED808D-FA77-4701-9CD8-C183CA96414B}" destId="{CCE8C2E6-DDB6-4E11-AE82-256DD6FE273F}" srcOrd="1" destOrd="0" presId="urn:microsoft.com/office/officeart/2005/8/layout/process3"/>
    <dgm:cxn modelId="{99F1B3BF-0EB4-45E1-BEB5-1EE23D575A54}" type="presOf" srcId="{65B1FE41-B9F1-4D7F-A4E2-E83766EEDDA5}" destId="{58C60399-87B4-40C7-9B52-3E1D522AA958}" srcOrd="0" destOrd="0" presId="urn:microsoft.com/office/officeart/2005/8/layout/process3"/>
    <dgm:cxn modelId="{FDA41DC6-84BC-4133-854F-91615968E656}" type="presOf" srcId="{006F3B85-553E-4832-967E-76DB4865D461}" destId="{6ACBDD39-E3C4-46D4-AA7A-A36113984737}" srcOrd="0" destOrd="1" presId="urn:microsoft.com/office/officeart/2005/8/layout/process3"/>
    <dgm:cxn modelId="{8A709AD0-CA45-4120-816F-140099D88774}" type="presOf" srcId="{39497CC1-EDCE-40C6-AA87-867038D41081}" destId="{D5405FFA-9753-4F24-8E31-12F2EB2C67A5}" srcOrd="0" destOrd="1" presId="urn:microsoft.com/office/officeart/2005/8/layout/process3"/>
    <dgm:cxn modelId="{E7AC1ADE-DC98-4111-8904-A08887CE3F52}" type="presOf" srcId="{86FF9FF0-B531-443A-875C-F0CC69840AC7}" destId="{5CB12D4B-0F09-49BF-87A6-3B8428F33DAE}" srcOrd="0" destOrd="2" presId="urn:microsoft.com/office/officeart/2005/8/layout/process3"/>
    <dgm:cxn modelId="{BF8C5CE7-0726-416D-90F2-2516F5D9C6F7}" type="presOf" srcId="{091A0A4C-98BE-4D0B-918B-A671D26DA7BC}" destId="{36FE8592-92C8-4452-BE41-30AD535F9D36}" srcOrd="0" destOrd="0" presId="urn:microsoft.com/office/officeart/2005/8/layout/process3"/>
    <dgm:cxn modelId="{B9E020EA-347A-4E3C-B72E-BB3D08DE4F69}" srcId="{C770BA61-D317-4F00-A8C5-DAD28E353C95}" destId="{E8ED808D-FA77-4701-9CD8-C183CA96414B}" srcOrd="0" destOrd="0" parTransId="{210B621E-8452-4BA9-A4D6-D1C9170E6C3B}" sibTransId="{9A76E3D5-01B3-4952-8684-5F9FA6FC5A13}"/>
    <dgm:cxn modelId="{A27540A3-04F1-4F79-BB2A-8884BEA149D7}" type="presParOf" srcId="{37D567FE-9F5E-407B-B5F4-74CED7E501B2}" destId="{7B7B4ACF-6C8D-4725-85CB-938526611E9F}" srcOrd="0" destOrd="0" presId="urn:microsoft.com/office/officeart/2005/8/layout/process3"/>
    <dgm:cxn modelId="{7CCEEF84-C375-4A8E-9CF8-3F832D05E31E}" type="presParOf" srcId="{7B7B4ACF-6C8D-4725-85CB-938526611E9F}" destId="{786B8A07-E491-4219-B323-771D6D17D002}" srcOrd="0" destOrd="0" presId="urn:microsoft.com/office/officeart/2005/8/layout/process3"/>
    <dgm:cxn modelId="{ECC48F7F-27BF-45E1-A7BE-4154D4CC9118}" type="presParOf" srcId="{7B7B4ACF-6C8D-4725-85CB-938526611E9F}" destId="{CCE8C2E6-DDB6-4E11-AE82-256DD6FE273F}" srcOrd="1" destOrd="0" presId="urn:microsoft.com/office/officeart/2005/8/layout/process3"/>
    <dgm:cxn modelId="{26D427A8-E521-4EF4-B636-77C745BC7A54}" type="presParOf" srcId="{7B7B4ACF-6C8D-4725-85CB-938526611E9F}" destId="{6ACBDD39-E3C4-46D4-AA7A-A36113984737}" srcOrd="2" destOrd="0" presId="urn:microsoft.com/office/officeart/2005/8/layout/process3"/>
    <dgm:cxn modelId="{4DFD08F8-CEA4-4B48-9D0B-DE9DEAE448FE}" type="presParOf" srcId="{37D567FE-9F5E-407B-B5F4-74CED7E501B2}" destId="{277F72CC-8DF6-4811-81F7-DB192D489FBE}" srcOrd="1" destOrd="0" presId="urn:microsoft.com/office/officeart/2005/8/layout/process3"/>
    <dgm:cxn modelId="{E7B582F2-D2DA-41AD-A975-542BD622CAA8}" type="presParOf" srcId="{277F72CC-8DF6-4811-81F7-DB192D489FBE}" destId="{D6DF1061-97AE-4189-B0EE-AF7F9EE207E6}" srcOrd="0" destOrd="0" presId="urn:microsoft.com/office/officeart/2005/8/layout/process3"/>
    <dgm:cxn modelId="{D0613796-8124-4A32-9F25-7E13B7D71BF4}" type="presParOf" srcId="{37D567FE-9F5E-407B-B5F4-74CED7E501B2}" destId="{E16E8F66-D684-4986-9FA2-9848914FEE15}" srcOrd="2" destOrd="0" presId="urn:microsoft.com/office/officeart/2005/8/layout/process3"/>
    <dgm:cxn modelId="{0102C797-5FC0-4887-A29F-D613C704353C}" type="presParOf" srcId="{E16E8F66-D684-4986-9FA2-9848914FEE15}" destId="{36FE8592-92C8-4452-BE41-30AD535F9D36}" srcOrd="0" destOrd="0" presId="urn:microsoft.com/office/officeart/2005/8/layout/process3"/>
    <dgm:cxn modelId="{5B485E96-9EB5-4BA8-A51B-9DD9F6780E98}" type="presParOf" srcId="{E16E8F66-D684-4986-9FA2-9848914FEE15}" destId="{D20BE9EB-EEA8-41AD-8EE5-13D04ECA87F8}" srcOrd="1" destOrd="0" presId="urn:microsoft.com/office/officeart/2005/8/layout/process3"/>
    <dgm:cxn modelId="{7328CD4A-6D75-47A2-87FE-8F03C8FD8434}" type="presParOf" srcId="{E16E8F66-D684-4986-9FA2-9848914FEE15}" destId="{CD8E4490-3C0E-412F-B583-96503F4E3996}" srcOrd="2" destOrd="0" presId="urn:microsoft.com/office/officeart/2005/8/layout/process3"/>
    <dgm:cxn modelId="{8ED13878-36AC-49B9-9A59-1149CFA22472}" type="presParOf" srcId="{37D567FE-9F5E-407B-B5F4-74CED7E501B2}" destId="{0905CE9E-3EC3-413C-B083-B495C9374FC3}" srcOrd="3" destOrd="0" presId="urn:microsoft.com/office/officeart/2005/8/layout/process3"/>
    <dgm:cxn modelId="{975160CA-6A9F-468E-94B6-298E1B87A5A0}" type="presParOf" srcId="{0905CE9E-3EC3-413C-B083-B495C9374FC3}" destId="{32EBED06-5806-4955-A658-F2C44D1C293B}" srcOrd="0" destOrd="0" presId="urn:microsoft.com/office/officeart/2005/8/layout/process3"/>
    <dgm:cxn modelId="{51A7B5AB-5886-4E78-9948-2E7ABBE59A9E}" type="presParOf" srcId="{37D567FE-9F5E-407B-B5F4-74CED7E501B2}" destId="{CC0FB7E4-F1BB-4E9D-915F-71088303E978}" srcOrd="4" destOrd="0" presId="urn:microsoft.com/office/officeart/2005/8/layout/process3"/>
    <dgm:cxn modelId="{1278B7C7-BE63-42AF-9D87-FDBB88CA00BF}" type="presParOf" srcId="{CC0FB7E4-F1BB-4E9D-915F-71088303E978}" destId="{6A5A582C-67E5-4BB3-9294-81FF2409E00C}" srcOrd="0" destOrd="0" presId="urn:microsoft.com/office/officeart/2005/8/layout/process3"/>
    <dgm:cxn modelId="{6712B282-D6A5-4FCF-8AFD-D129B388DA8F}" type="presParOf" srcId="{CC0FB7E4-F1BB-4E9D-915F-71088303E978}" destId="{A5E310CB-830F-41A2-AED7-B9015950E05E}" srcOrd="1" destOrd="0" presId="urn:microsoft.com/office/officeart/2005/8/layout/process3"/>
    <dgm:cxn modelId="{33D6B09A-565E-49BE-A202-1165581223FE}" type="presParOf" srcId="{CC0FB7E4-F1BB-4E9D-915F-71088303E978}" destId="{D5405FFA-9753-4F24-8E31-12F2EB2C67A5}" srcOrd="2" destOrd="0" presId="urn:microsoft.com/office/officeart/2005/8/layout/process3"/>
    <dgm:cxn modelId="{4E76B0FF-5212-4C2A-93DF-86D64068C641}" type="presParOf" srcId="{37D567FE-9F5E-407B-B5F4-74CED7E501B2}" destId="{58C60399-87B4-40C7-9B52-3E1D522AA958}" srcOrd="5" destOrd="0" presId="urn:microsoft.com/office/officeart/2005/8/layout/process3"/>
    <dgm:cxn modelId="{1D2B8EE9-29C0-4487-A4CA-CCC270976EC5}" type="presParOf" srcId="{58C60399-87B4-40C7-9B52-3E1D522AA958}" destId="{A215FB10-4C98-4422-925D-53A93A43AFBB}" srcOrd="0" destOrd="0" presId="urn:microsoft.com/office/officeart/2005/8/layout/process3"/>
    <dgm:cxn modelId="{BEC04429-F41A-4D5A-82CF-39F6AAF6AE7D}" type="presParOf" srcId="{37D567FE-9F5E-407B-B5F4-74CED7E501B2}" destId="{515BD240-1F7D-43EC-AEDF-ECAB5F77F394}" srcOrd="6" destOrd="0" presId="urn:microsoft.com/office/officeart/2005/8/layout/process3"/>
    <dgm:cxn modelId="{FA399E17-97A6-4476-9856-05277FCB149A}" type="presParOf" srcId="{515BD240-1F7D-43EC-AEDF-ECAB5F77F394}" destId="{B01DD7A1-9D0E-438B-B572-165E121C0280}" srcOrd="0" destOrd="0" presId="urn:microsoft.com/office/officeart/2005/8/layout/process3"/>
    <dgm:cxn modelId="{3072DD70-3A86-4F6E-988F-A5C18C5B5926}" type="presParOf" srcId="{515BD240-1F7D-43EC-AEDF-ECAB5F77F394}" destId="{5A46B095-4E86-4570-8802-EDBF4057BB6A}" srcOrd="1" destOrd="0" presId="urn:microsoft.com/office/officeart/2005/8/layout/process3"/>
    <dgm:cxn modelId="{9D985D6E-CC90-43C9-AA35-D5609F95FF80}" type="presParOf" srcId="{515BD240-1F7D-43EC-AEDF-ECAB5F77F394}" destId="{5CB12D4B-0F09-49BF-87A6-3B8428F33DA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8948615-FFA7-4C0E-846C-5439C5605619}" type="doc">
      <dgm:prSet loTypeId="urn:microsoft.com/office/officeart/2005/8/layout/vList2" loCatId="list" qsTypeId="urn:microsoft.com/office/officeart/2005/8/quickstyle/simple1#8" qsCatId="simple" csTypeId="urn:microsoft.com/office/officeart/2005/8/colors/accent1_2#7" csCatId="accent1" phldr="1"/>
      <dgm:spPr/>
      <dgm:t>
        <a:bodyPr/>
        <a:lstStyle/>
        <a:p>
          <a:endParaRPr lang="fr-FR"/>
        </a:p>
      </dgm:t>
    </dgm:pt>
    <dgm:pt modelId="{D9E8F992-D1CA-40FD-A560-72B6935D620E}">
      <dgm:prSet phldrT="[Texte]"/>
      <dgm:spPr/>
      <dgm:t>
        <a:bodyPr/>
        <a:lstStyle/>
        <a:p>
          <a:r>
            <a:rPr lang="fr-FR" dirty="0"/>
            <a:t>Objectifs:</a:t>
          </a:r>
        </a:p>
      </dgm:t>
    </dgm:pt>
    <dgm:pt modelId="{3784EB37-0640-4D86-A686-D856B9AD8AD1}" type="parTrans" cxnId="{D797C178-D072-4956-B820-0A4C9C2222B4}">
      <dgm:prSet/>
      <dgm:spPr/>
      <dgm:t>
        <a:bodyPr/>
        <a:lstStyle/>
        <a:p>
          <a:endParaRPr lang="fr-FR"/>
        </a:p>
      </dgm:t>
    </dgm:pt>
    <dgm:pt modelId="{F2AB79B9-B36C-457C-BF63-4DAB37475278}" type="sibTrans" cxnId="{D797C178-D072-4956-B820-0A4C9C2222B4}">
      <dgm:prSet/>
      <dgm:spPr/>
      <dgm:t>
        <a:bodyPr/>
        <a:lstStyle/>
        <a:p>
          <a:endParaRPr lang="fr-FR"/>
        </a:p>
      </dgm:t>
    </dgm:pt>
    <dgm:pt modelId="{A95E8405-4436-4058-BDAC-52655C6B848A}">
      <dgm:prSet phldrT="[Texte]"/>
      <dgm:spPr/>
      <dgm:t>
        <a:bodyPr/>
        <a:lstStyle/>
        <a:p>
          <a:r>
            <a:rPr lang="fr-FR" dirty="0"/>
            <a:t>Avoir une meilleure lisibilité de l’offre de LISP (par service, avec des référents identifiés)</a:t>
          </a:r>
        </a:p>
      </dgm:t>
    </dgm:pt>
    <dgm:pt modelId="{C649F48B-EC31-48C0-A18D-96A6582C95C9}" type="parTrans" cxnId="{72EF3350-0F35-43BA-965C-7FA26F432EBA}">
      <dgm:prSet/>
      <dgm:spPr/>
      <dgm:t>
        <a:bodyPr/>
        <a:lstStyle/>
        <a:p>
          <a:endParaRPr lang="fr-FR"/>
        </a:p>
      </dgm:t>
    </dgm:pt>
    <dgm:pt modelId="{E3FB984E-4A87-4F48-AD46-F332EAA3FD53}" type="sibTrans" cxnId="{72EF3350-0F35-43BA-965C-7FA26F432EBA}">
      <dgm:prSet/>
      <dgm:spPr/>
      <dgm:t>
        <a:bodyPr/>
        <a:lstStyle/>
        <a:p>
          <a:endParaRPr lang="fr-FR"/>
        </a:p>
      </dgm:t>
    </dgm:pt>
    <dgm:pt modelId="{575EAA5F-C59A-46EF-8F0A-9E59A4F59D62}">
      <dgm:prSet phldrT="[Texte]"/>
      <dgm:spPr/>
      <dgm:t>
        <a:bodyPr/>
        <a:lstStyle/>
        <a:p>
          <a:r>
            <a:rPr lang="fr-FR" dirty="0"/>
            <a:t>S’assurer d’éléments qualitatifs sur la prise en charge (formation des équipes, projet de soins palliatifs de l’établissement…)</a:t>
          </a:r>
        </a:p>
      </dgm:t>
    </dgm:pt>
    <dgm:pt modelId="{EDC5CE38-91F8-4FF8-8191-EE5092715648}" type="parTrans" cxnId="{6FD45C93-2E13-4EE0-BDB7-9360C4A98864}">
      <dgm:prSet/>
      <dgm:spPr/>
      <dgm:t>
        <a:bodyPr/>
        <a:lstStyle/>
        <a:p>
          <a:endParaRPr lang="fr-FR"/>
        </a:p>
      </dgm:t>
    </dgm:pt>
    <dgm:pt modelId="{6F7CE6E1-CEBC-4BF4-B13D-D122A4081CF7}" type="sibTrans" cxnId="{6FD45C93-2E13-4EE0-BDB7-9360C4A98864}">
      <dgm:prSet/>
      <dgm:spPr/>
      <dgm:t>
        <a:bodyPr/>
        <a:lstStyle/>
        <a:p>
          <a:endParaRPr lang="fr-FR"/>
        </a:p>
      </dgm:t>
    </dgm:pt>
    <dgm:pt modelId="{A3365549-0E55-4C33-8612-C9CAE9408990}">
      <dgm:prSet phldrT="[Texte]"/>
      <dgm:spPr/>
      <dgm:t>
        <a:bodyPr/>
        <a:lstStyle/>
        <a:p>
          <a:r>
            <a:rPr lang="fr-FR" dirty="0"/>
            <a:t>Encourager l’intégration de l’offre de LISP au sein des filières territoriales de soins palliatifs</a:t>
          </a:r>
        </a:p>
      </dgm:t>
    </dgm:pt>
    <dgm:pt modelId="{E0BDC922-3A66-496C-B100-DC377BF0C095}" type="parTrans" cxnId="{25B93CED-6FC3-45A9-BAF3-C6B90200AA63}">
      <dgm:prSet/>
      <dgm:spPr/>
      <dgm:t>
        <a:bodyPr/>
        <a:lstStyle/>
        <a:p>
          <a:endParaRPr lang="fr-FR"/>
        </a:p>
      </dgm:t>
    </dgm:pt>
    <dgm:pt modelId="{49C9FADE-7F3A-4088-B3C9-AF29F157EC66}" type="sibTrans" cxnId="{25B93CED-6FC3-45A9-BAF3-C6B90200AA63}">
      <dgm:prSet/>
      <dgm:spPr/>
      <dgm:t>
        <a:bodyPr/>
        <a:lstStyle/>
        <a:p>
          <a:endParaRPr lang="fr-FR"/>
        </a:p>
      </dgm:t>
    </dgm:pt>
    <dgm:pt modelId="{403A2D4D-D6BA-4D2A-BF05-26495D0EE642}" type="pres">
      <dgm:prSet presAssocID="{08948615-FFA7-4C0E-846C-5439C5605619}" presName="linear" presStyleCnt="0">
        <dgm:presLayoutVars>
          <dgm:animLvl val="lvl"/>
          <dgm:resizeHandles val="exact"/>
        </dgm:presLayoutVars>
      </dgm:prSet>
      <dgm:spPr/>
    </dgm:pt>
    <dgm:pt modelId="{214CF62E-B979-45E4-8EBA-3F9D8F1AB657}" type="pres">
      <dgm:prSet presAssocID="{D9E8F992-D1CA-40FD-A560-72B6935D620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0AA1C16-0E29-44FF-AA55-1D2595507A3C}" type="pres">
      <dgm:prSet presAssocID="{D9E8F992-D1CA-40FD-A560-72B6935D620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2EF3350-0F35-43BA-965C-7FA26F432EBA}" srcId="{D9E8F992-D1CA-40FD-A560-72B6935D620E}" destId="{A95E8405-4436-4058-BDAC-52655C6B848A}" srcOrd="0" destOrd="0" parTransId="{C649F48B-EC31-48C0-A18D-96A6582C95C9}" sibTransId="{E3FB984E-4A87-4F48-AD46-F332EAA3FD53}"/>
    <dgm:cxn modelId="{D797C178-D072-4956-B820-0A4C9C2222B4}" srcId="{08948615-FFA7-4C0E-846C-5439C5605619}" destId="{D9E8F992-D1CA-40FD-A560-72B6935D620E}" srcOrd="0" destOrd="0" parTransId="{3784EB37-0640-4D86-A686-D856B9AD8AD1}" sibTransId="{F2AB79B9-B36C-457C-BF63-4DAB37475278}"/>
    <dgm:cxn modelId="{6FD45C93-2E13-4EE0-BDB7-9360C4A98864}" srcId="{D9E8F992-D1CA-40FD-A560-72B6935D620E}" destId="{575EAA5F-C59A-46EF-8F0A-9E59A4F59D62}" srcOrd="1" destOrd="0" parTransId="{EDC5CE38-91F8-4FF8-8191-EE5092715648}" sibTransId="{6F7CE6E1-CEBC-4BF4-B13D-D122A4081CF7}"/>
    <dgm:cxn modelId="{1E74EB9E-1031-4EE2-BA99-FB81C81E5DAE}" type="presOf" srcId="{08948615-FFA7-4C0E-846C-5439C5605619}" destId="{403A2D4D-D6BA-4D2A-BF05-26495D0EE642}" srcOrd="0" destOrd="0" presId="urn:microsoft.com/office/officeart/2005/8/layout/vList2"/>
    <dgm:cxn modelId="{10E54CC9-D4E5-490C-94BD-9BF305335A09}" type="presOf" srcId="{A3365549-0E55-4C33-8612-C9CAE9408990}" destId="{C0AA1C16-0E29-44FF-AA55-1D2595507A3C}" srcOrd="0" destOrd="2" presId="urn:microsoft.com/office/officeart/2005/8/layout/vList2"/>
    <dgm:cxn modelId="{0A18EBCE-5058-4A49-9789-75C8B5170CCB}" type="presOf" srcId="{D9E8F992-D1CA-40FD-A560-72B6935D620E}" destId="{214CF62E-B979-45E4-8EBA-3F9D8F1AB657}" srcOrd="0" destOrd="0" presId="urn:microsoft.com/office/officeart/2005/8/layout/vList2"/>
    <dgm:cxn modelId="{1B03FDE2-F799-4A10-902B-04EAE6309748}" type="presOf" srcId="{575EAA5F-C59A-46EF-8F0A-9E59A4F59D62}" destId="{C0AA1C16-0E29-44FF-AA55-1D2595507A3C}" srcOrd="0" destOrd="1" presId="urn:microsoft.com/office/officeart/2005/8/layout/vList2"/>
    <dgm:cxn modelId="{25B93CED-6FC3-45A9-BAF3-C6B90200AA63}" srcId="{D9E8F992-D1CA-40FD-A560-72B6935D620E}" destId="{A3365549-0E55-4C33-8612-C9CAE9408990}" srcOrd="2" destOrd="0" parTransId="{E0BDC922-3A66-496C-B100-DC377BF0C095}" sibTransId="{49C9FADE-7F3A-4088-B3C9-AF29F157EC66}"/>
    <dgm:cxn modelId="{E361FCF4-0A9E-4201-9F1C-B41E0754CB8C}" type="presOf" srcId="{A95E8405-4436-4058-BDAC-52655C6B848A}" destId="{C0AA1C16-0E29-44FF-AA55-1D2595507A3C}" srcOrd="0" destOrd="0" presId="urn:microsoft.com/office/officeart/2005/8/layout/vList2"/>
    <dgm:cxn modelId="{9AFB3967-CB7A-4D70-AD41-0FCC043DD336}" type="presParOf" srcId="{403A2D4D-D6BA-4D2A-BF05-26495D0EE642}" destId="{214CF62E-B979-45E4-8EBA-3F9D8F1AB657}" srcOrd="0" destOrd="0" presId="urn:microsoft.com/office/officeart/2005/8/layout/vList2"/>
    <dgm:cxn modelId="{EB48CDFD-315F-4389-BE56-3745CAE26984}" type="presParOf" srcId="{403A2D4D-D6BA-4D2A-BF05-26495D0EE642}" destId="{C0AA1C16-0E29-44FF-AA55-1D2595507A3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948615-FFA7-4C0E-846C-5439C5605619}" type="doc">
      <dgm:prSet loTypeId="urn:microsoft.com/office/officeart/2005/8/layout/vList2" loCatId="list" qsTypeId="urn:microsoft.com/office/officeart/2005/8/quickstyle/simple1#9" qsCatId="simple" csTypeId="urn:microsoft.com/office/officeart/2005/8/colors/accent1_2#8" csCatId="accent1" phldr="1"/>
      <dgm:spPr/>
      <dgm:t>
        <a:bodyPr/>
        <a:lstStyle/>
        <a:p>
          <a:endParaRPr lang="fr-FR"/>
        </a:p>
      </dgm:t>
    </dgm:pt>
    <dgm:pt modelId="{D9E8F992-D1CA-40FD-A560-72B6935D620E}">
      <dgm:prSet phldrT="[Texte]"/>
      <dgm:spPr/>
      <dgm:t>
        <a:bodyPr/>
        <a:lstStyle/>
        <a:p>
          <a:r>
            <a:rPr lang="fr-FR" dirty="0"/>
            <a:t>Priorités:</a:t>
          </a:r>
        </a:p>
      </dgm:t>
    </dgm:pt>
    <dgm:pt modelId="{3784EB37-0640-4D86-A686-D856B9AD8AD1}" type="parTrans" cxnId="{D797C178-D072-4956-B820-0A4C9C2222B4}">
      <dgm:prSet/>
      <dgm:spPr/>
      <dgm:t>
        <a:bodyPr/>
        <a:lstStyle/>
        <a:p>
          <a:endParaRPr lang="fr-FR"/>
        </a:p>
      </dgm:t>
    </dgm:pt>
    <dgm:pt modelId="{F2AB79B9-B36C-457C-BF63-4DAB37475278}" type="sibTrans" cxnId="{D797C178-D072-4956-B820-0A4C9C2222B4}">
      <dgm:prSet/>
      <dgm:spPr/>
      <dgm:t>
        <a:bodyPr/>
        <a:lstStyle/>
        <a:p>
          <a:endParaRPr lang="fr-FR"/>
        </a:p>
      </dgm:t>
    </dgm:pt>
    <dgm:pt modelId="{A95E8405-4436-4058-BDAC-52655C6B848A}">
      <dgm:prSet phldrT="[Texte]"/>
      <dgm:spPr/>
      <dgm:t>
        <a:bodyPr/>
        <a:lstStyle/>
        <a:p>
          <a:r>
            <a:rPr lang="fr-FR" dirty="0"/>
            <a:t>LISP pédiatriques (MCO / SMR)</a:t>
          </a:r>
        </a:p>
      </dgm:t>
    </dgm:pt>
    <dgm:pt modelId="{C649F48B-EC31-48C0-A18D-96A6582C95C9}" type="parTrans" cxnId="{72EF3350-0F35-43BA-965C-7FA26F432EBA}">
      <dgm:prSet/>
      <dgm:spPr/>
      <dgm:t>
        <a:bodyPr/>
        <a:lstStyle/>
        <a:p>
          <a:endParaRPr lang="fr-FR"/>
        </a:p>
      </dgm:t>
    </dgm:pt>
    <dgm:pt modelId="{E3FB984E-4A87-4F48-AD46-F332EAA3FD53}" type="sibTrans" cxnId="{72EF3350-0F35-43BA-965C-7FA26F432EBA}">
      <dgm:prSet/>
      <dgm:spPr/>
      <dgm:t>
        <a:bodyPr/>
        <a:lstStyle/>
        <a:p>
          <a:endParaRPr lang="fr-FR"/>
        </a:p>
      </dgm:t>
    </dgm:pt>
    <dgm:pt modelId="{575EAA5F-C59A-46EF-8F0A-9E59A4F59D62}">
      <dgm:prSet phldrT="[Texte]"/>
      <dgm:spPr/>
      <dgm:t>
        <a:bodyPr/>
        <a:lstStyle/>
        <a:p>
          <a:r>
            <a:rPr lang="fr-FR" dirty="0"/>
            <a:t>LISP en SMR notamment sur les mentions spécialisées oncologie, gériatrie et neurologie</a:t>
          </a:r>
        </a:p>
      </dgm:t>
    </dgm:pt>
    <dgm:pt modelId="{EDC5CE38-91F8-4FF8-8191-EE5092715648}" type="parTrans" cxnId="{6FD45C93-2E13-4EE0-BDB7-9360C4A98864}">
      <dgm:prSet/>
      <dgm:spPr/>
      <dgm:t>
        <a:bodyPr/>
        <a:lstStyle/>
        <a:p>
          <a:endParaRPr lang="fr-FR"/>
        </a:p>
      </dgm:t>
    </dgm:pt>
    <dgm:pt modelId="{6F7CE6E1-CEBC-4BF4-B13D-D122A4081CF7}" type="sibTrans" cxnId="{6FD45C93-2E13-4EE0-BDB7-9360C4A98864}">
      <dgm:prSet/>
      <dgm:spPr/>
      <dgm:t>
        <a:bodyPr/>
        <a:lstStyle/>
        <a:p>
          <a:endParaRPr lang="fr-FR"/>
        </a:p>
      </dgm:t>
    </dgm:pt>
    <dgm:pt modelId="{F7A00534-2AF5-4B36-A139-B049B8A289B2}">
      <dgm:prSet phldrT="[Texte]" phldr="0"/>
      <dgm:spPr/>
      <dgm:t>
        <a:bodyPr/>
        <a:lstStyle/>
        <a:p>
          <a:r>
            <a:rPr lang="fr-FR" dirty="0"/>
            <a:t>Déroulement de la campagne</a:t>
          </a:r>
        </a:p>
      </dgm:t>
    </dgm:pt>
    <dgm:pt modelId="{6123E9F0-F930-4032-969A-58FBC7BBCE6E}" type="parTrans" cxnId="{797625E8-EBFC-4C4B-A1F9-27EB07721940}">
      <dgm:prSet/>
      <dgm:spPr/>
      <dgm:t>
        <a:bodyPr/>
        <a:lstStyle/>
        <a:p>
          <a:endParaRPr lang="fr-FR"/>
        </a:p>
      </dgm:t>
    </dgm:pt>
    <dgm:pt modelId="{620F1018-9005-4904-A9D1-85C5578A2B19}" type="sibTrans" cxnId="{797625E8-EBFC-4C4B-A1F9-27EB07721940}">
      <dgm:prSet/>
      <dgm:spPr/>
      <dgm:t>
        <a:bodyPr/>
        <a:lstStyle/>
        <a:p>
          <a:endParaRPr lang="fr-FR"/>
        </a:p>
      </dgm:t>
    </dgm:pt>
    <dgm:pt modelId="{C2162A7D-6800-4138-86F1-F423BCB9EF03}">
      <dgm:prSet phldrT="[Texte]" phldr="0"/>
      <dgm:spPr/>
      <dgm:t>
        <a:bodyPr/>
        <a:lstStyle/>
        <a:p>
          <a:r>
            <a:rPr lang="fr-FR" b="1" dirty="0"/>
            <a:t>Ouverture fenêtre du 1er décembre 2026 au 31 janvier 2027 </a:t>
          </a:r>
          <a:r>
            <a:rPr lang="fr-FR" dirty="0"/>
            <a:t>(dans le même temps que la fenêtre d’autorisations SMR)</a:t>
          </a:r>
        </a:p>
      </dgm:t>
    </dgm:pt>
    <dgm:pt modelId="{286F3E36-B11B-43F8-9F6C-A2E3E0A6D76B}" type="parTrans" cxnId="{26DB4FCE-26E3-494E-B87B-121E77ECEE5F}">
      <dgm:prSet/>
      <dgm:spPr/>
      <dgm:t>
        <a:bodyPr/>
        <a:lstStyle/>
        <a:p>
          <a:endParaRPr lang="fr-FR"/>
        </a:p>
      </dgm:t>
    </dgm:pt>
    <dgm:pt modelId="{41E27C2F-70E2-4E67-A70D-B40CE9C53464}" type="sibTrans" cxnId="{26DB4FCE-26E3-494E-B87B-121E77ECEE5F}">
      <dgm:prSet/>
      <dgm:spPr/>
      <dgm:t>
        <a:bodyPr/>
        <a:lstStyle/>
        <a:p>
          <a:endParaRPr lang="fr-FR"/>
        </a:p>
      </dgm:t>
    </dgm:pt>
    <dgm:pt modelId="{3FAA6B75-C9B7-405A-962D-4F3A7864EF72}">
      <dgm:prSet phldrT="[Texte]" phldr="0"/>
      <dgm:spPr/>
      <dgm:t>
        <a:bodyPr/>
        <a:lstStyle/>
        <a:p>
          <a:r>
            <a:rPr lang="fr-FR" b="1" dirty="0"/>
            <a:t>Instruction:</a:t>
          </a:r>
          <a:r>
            <a:rPr lang="fr-FR" dirty="0"/>
            <a:t> en lien avec les autorisations SMR pour les demandes de LISP SMR</a:t>
          </a:r>
        </a:p>
      </dgm:t>
    </dgm:pt>
    <dgm:pt modelId="{58B49F31-76F0-4506-830A-1D17622CEB2C}" type="parTrans" cxnId="{3FE817B4-A3B0-4100-A731-427C38D0536F}">
      <dgm:prSet/>
      <dgm:spPr/>
      <dgm:t>
        <a:bodyPr/>
        <a:lstStyle/>
        <a:p>
          <a:endParaRPr lang="fr-FR"/>
        </a:p>
      </dgm:t>
    </dgm:pt>
    <dgm:pt modelId="{FD27D5AE-189B-48D4-BA0B-CAEB16A72060}" type="sibTrans" cxnId="{3FE817B4-A3B0-4100-A731-427C38D0536F}">
      <dgm:prSet/>
      <dgm:spPr/>
      <dgm:t>
        <a:bodyPr/>
        <a:lstStyle/>
        <a:p>
          <a:endParaRPr lang="fr-FR"/>
        </a:p>
      </dgm:t>
    </dgm:pt>
    <dgm:pt modelId="{208D01D0-34C4-4D54-8815-4D6602394684}">
      <dgm:prSet phldrT="[Texte]"/>
      <dgm:spPr/>
      <dgm:t>
        <a:bodyPr/>
        <a:lstStyle/>
        <a:p>
          <a:r>
            <a:rPr lang="fr-FR" dirty="0"/>
            <a:t>LISP en MCO services généralistes avec admissions directes (aval des urgences, gériatrie, médecine polyvalente)</a:t>
          </a:r>
        </a:p>
      </dgm:t>
    </dgm:pt>
    <dgm:pt modelId="{748A7546-4534-4E53-8085-3D83A4969CB2}" type="parTrans" cxnId="{6677F491-D6D1-4FC7-A9F3-725AFADF79F1}">
      <dgm:prSet/>
      <dgm:spPr/>
      <dgm:t>
        <a:bodyPr/>
        <a:lstStyle/>
        <a:p>
          <a:endParaRPr lang="fr-FR"/>
        </a:p>
      </dgm:t>
    </dgm:pt>
    <dgm:pt modelId="{28199C83-4F01-4AE5-8434-199892688552}" type="sibTrans" cxnId="{6677F491-D6D1-4FC7-A9F3-725AFADF79F1}">
      <dgm:prSet/>
      <dgm:spPr/>
      <dgm:t>
        <a:bodyPr/>
        <a:lstStyle/>
        <a:p>
          <a:endParaRPr lang="fr-FR"/>
        </a:p>
      </dgm:t>
    </dgm:pt>
    <dgm:pt modelId="{D2C4BBB5-A642-4EDF-AAF2-5F082F815656}">
      <dgm:prSet phldrT="[Texte]"/>
      <dgm:spPr/>
      <dgm:t>
        <a:bodyPr/>
        <a:lstStyle/>
        <a:p>
          <a:r>
            <a:rPr lang="fr-FR" dirty="0"/>
            <a:t>Critères:</a:t>
          </a:r>
        </a:p>
      </dgm:t>
    </dgm:pt>
    <dgm:pt modelId="{E1E0FCA4-E0F7-45EF-B7E7-C1C4C9DA7B53}" type="parTrans" cxnId="{D5B17D5E-403A-4848-B189-0010658029C7}">
      <dgm:prSet/>
      <dgm:spPr/>
      <dgm:t>
        <a:bodyPr/>
        <a:lstStyle/>
        <a:p>
          <a:endParaRPr lang="fr-FR"/>
        </a:p>
      </dgm:t>
    </dgm:pt>
    <dgm:pt modelId="{E4C7C75C-97D0-457A-A8CF-0DA82C35B0D1}" type="sibTrans" cxnId="{D5B17D5E-403A-4848-B189-0010658029C7}">
      <dgm:prSet/>
      <dgm:spPr/>
      <dgm:t>
        <a:bodyPr/>
        <a:lstStyle/>
        <a:p>
          <a:endParaRPr lang="fr-FR"/>
        </a:p>
      </dgm:t>
    </dgm:pt>
    <dgm:pt modelId="{255B3E2C-5D18-42D4-B2F5-8618A09F1A66}">
      <dgm:prSet phldrT="[Texte]"/>
      <dgm:spPr/>
      <dgm:t>
        <a:bodyPr/>
        <a:lstStyle/>
        <a:p>
          <a:r>
            <a:rPr lang="fr-FR" dirty="0"/>
            <a:t>Besoins sur le département</a:t>
          </a:r>
        </a:p>
      </dgm:t>
    </dgm:pt>
    <dgm:pt modelId="{8A4DC436-CAE4-4264-AE2E-FBA78B2C2D88}" type="parTrans" cxnId="{99B050E8-02AD-4487-9527-D4F0F5DA3275}">
      <dgm:prSet/>
      <dgm:spPr/>
      <dgm:t>
        <a:bodyPr/>
        <a:lstStyle/>
        <a:p>
          <a:endParaRPr lang="fr-FR"/>
        </a:p>
      </dgm:t>
    </dgm:pt>
    <dgm:pt modelId="{60D3295A-79C6-48FE-977A-C94E0AC1A7C2}" type="sibTrans" cxnId="{99B050E8-02AD-4487-9527-D4F0F5DA3275}">
      <dgm:prSet/>
      <dgm:spPr/>
      <dgm:t>
        <a:bodyPr/>
        <a:lstStyle/>
        <a:p>
          <a:endParaRPr lang="fr-FR"/>
        </a:p>
      </dgm:t>
    </dgm:pt>
    <dgm:pt modelId="{BE22EF37-F8CC-4D4F-8D09-2576672EAA17}">
      <dgm:prSet phldrT="[Texte]"/>
      <dgm:spPr/>
      <dgm:t>
        <a:bodyPr/>
        <a:lstStyle/>
        <a:p>
          <a:endParaRPr lang="fr-FR" dirty="0"/>
        </a:p>
      </dgm:t>
    </dgm:pt>
    <dgm:pt modelId="{FBD72FB9-7CA5-4D62-9ECD-A5B1E0588798}" type="parTrans" cxnId="{262E184E-4B13-4DFB-9BD7-308554D9A6DB}">
      <dgm:prSet/>
      <dgm:spPr/>
      <dgm:t>
        <a:bodyPr/>
        <a:lstStyle/>
        <a:p>
          <a:endParaRPr lang="fr-FR"/>
        </a:p>
      </dgm:t>
    </dgm:pt>
    <dgm:pt modelId="{9BA06777-77D3-4900-AC30-E8D83A609134}" type="sibTrans" cxnId="{262E184E-4B13-4DFB-9BD7-308554D9A6DB}">
      <dgm:prSet/>
      <dgm:spPr/>
      <dgm:t>
        <a:bodyPr/>
        <a:lstStyle/>
        <a:p>
          <a:endParaRPr lang="fr-FR"/>
        </a:p>
      </dgm:t>
    </dgm:pt>
    <dgm:pt modelId="{587AC725-FB33-488E-AB73-20CF97DC25E5}">
      <dgm:prSet phldrT="[Texte]"/>
      <dgm:spPr/>
      <dgm:t>
        <a:bodyPr/>
        <a:lstStyle/>
        <a:p>
          <a:r>
            <a:rPr lang="fr-FR" dirty="0"/>
            <a:t>Services ayant déjà 2 LISP reconnus souhaitant passer à 3</a:t>
          </a:r>
        </a:p>
      </dgm:t>
    </dgm:pt>
    <dgm:pt modelId="{BD2C4160-5ADF-4410-941D-5E6A87A469C6}" type="parTrans" cxnId="{82BA4795-AE38-4D1F-A47D-712CC5D81EE9}">
      <dgm:prSet/>
      <dgm:spPr/>
      <dgm:t>
        <a:bodyPr/>
        <a:lstStyle/>
        <a:p>
          <a:endParaRPr lang="fr-FR"/>
        </a:p>
      </dgm:t>
    </dgm:pt>
    <dgm:pt modelId="{B30481DB-DBB9-4BE5-9AC1-180A2AF9CDC1}" type="sibTrans" cxnId="{82BA4795-AE38-4D1F-A47D-712CC5D81EE9}">
      <dgm:prSet/>
      <dgm:spPr/>
      <dgm:t>
        <a:bodyPr/>
        <a:lstStyle/>
        <a:p>
          <a:endParaRPr lang="fr-FR"/>
        </a:p>
      </dgm:t>
    </dgm:pt>
    <dgm:pt modelId="{31C0953E-A087-418C-9064-AE5B33627179}">
      <dgm:prSet phldrT="[Texte]"/>
      <dgm:spPr/>
      <dgm:t>
        <a:bodyPr/>
        <a:lstStyle/>
        <a:p>
          <a:r>
            <a:rPr lang="fr-FR" dirty="0"/>
            <a:t>Critères définis dans l’instruction du 21 juin 2023 (en particulier formation des professionnels, intégration à la filière..)</a:t>
          </a:r>
        </a:p>
      </dgm:t>
    </dgm:pt>
    <dgm:pt modelId="{7DD6CBC2-928A-49E0-A0A6-B896B422ED49}" type="parTrans" cxnId="{104BE70C-A728-4AEC-BB61-BBD415001C44}">
      <dgm:prSet/>
      <dgm:spPr/>
      <dgm:t>
        <a:bodyPr/>
        <a:lstStyle/>
        <a:p>
          <a:endParaRPr lang="fr-FR"/>
        </a:p>
      </dgm:t>
    </dgm:pt>
    <dgm:pt modelId="{CA0EA1E0-9C04-42CF-AFBE-F9EAEFC4D7C0}" type="sibTrans" cxnId="{104BE70C-A728-4AEC-BB61-BBD415001C44}">
      <dgm:prSet/>
      <dgm:spPr/>
      <dgm:t>
        <a:bodyPr/>
        <a:lstStyle/>
        <a:p>
          <a:endParaRPr lang="fr-FR"/>
        </a:p>
      </dgm:t>
    </dgm:pt>
    <dgm:pt modelId="{403A2D4D-D6BA-4D2A-BF05-26495D0EE642}" type="pres">
      <dgm:prSet presAssocID="{08948615-FFA7-4C0E-846C-5439C5605619}" presName="linear" presStyleCnt="0">
        <dgm:presLayoutVars>
          <dgm:animLvl val="lvl"/>
          <dgm:resizeHandles val="exact"/>
        </dgm:presLayoutVars>
      </dgm:prSet>
      <dgm:spPr/>
    </dgm:pt>
    <dgm:pt modelId="{FAC8FE45-FA10-47B4-BBE6-E64FCA8F989E}" type="pres">
      <dgm:prSet presAssocID="{F7A00534-2AF5-4B36-A139-B049B8A289B2}" presName="parentText" presStyleLbl="node1" presStyleIdx="0" presStyleCnt="3" custLinFactNeighborY="-64">
        <dgm:presLayoutVars>
          <dgm:chMax val="0"/>
          <dgm:bulletEnabled val="1"/>
        </dgm:presLayoutVars>
      </dgm:prSet>
      <dgm:spPr/>
    </dgm:pt>
    <dgm:pt modelId="{662D95E0-FEE0-4D0C-B0EA-70F68E491B4C}" type="pres">
      <dgm:prSet presAssocID="{F7A00534-2AF5-4B36-A139-B049B8A289B2}" presName="childText" presStyleLbl="revTx" presStyleIdx="0" presStyleCnt="3">
        <dgm:presLayoutVars>
          <dgm:bulletEnabled val="1"/>
        </dgm:presLayoutVars>
      </dgm:prSet>
      <dgm:spPr/>
    </dgm:pt>
    <dgm:pt modelId="{214CF62E-B979-45E4-8EBA-3F9D8F1AB657}" type="pres">
      <dgm:prSet presAssocID="{D9E8F992-D1CA-40FD-A560-72B6935D620E}" presName="parentText" presStyleLbl="node1" presStyleIdx="1" presStyleCnt="3" custLinFactNeighborY="-3925">
        <dgm:presLayoutVars>
          <dgm:chMax val="0"/>
          <dgm:bulletEnabled val="1"/>
        </dgm:presLayoutVars>
      </dgm:prSet>
      <dgm:spPr/>
    </dgm:pt>
    <dgm:pt modelId="{C0AA1C16-0E29-44FF-AA55-1D2595507A3C}" type="pres">
      <dgm:prSet presAssocID="{D9E8F992-D1CA-40FD-A560-72B6935D620E}" presName="childText" presStyleLbl="revTx" presStyleIdx="1" presStyleCnt="3">
        <dgm:presLayoutVars>
          <dgm:bulletEnabled val="1"/>
        </dgm:presLayoutVars>
      </dgm:prSet>
      <dgm:spPr/>
    </dgm:pt>
    <dgm:pt modelId="{1EB1FD32-DF2C-4E67-AF08-5E4E8C1A617C}" type="pres">
      <dgm:prSet presAssocID="{D2C4BBB5-A642-4EDF-AAF2-5F082F81565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EE7CE10-B2BF-40CB-B636-A3B0354DF98F}" type="pres">
      <dgm:prSet presAssocID="{D2C4BBB5-A642-4EDF-AAF2-5F082F81565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104BE70C-A728-4AEC-BB61-BBD415001C44}" srcId="{D2C4BBB5-A642-4EDF-AAF2-5F082F815656}" destId="{31C0953E-A087-418C-9064-AE5B33627179}" srcOrd="1" destOrd="0" parTransId="{7DD6CBC2-928A-49E0-A0A6-B896B422ED49}" sibTransId="{CA0EA1E0-9C04-42CF-AFBE-F9EAEFC4D7C0}"/>
    <dgm:cxn modelId="{1DCD2E2F-96BA-414A-BAB7-9D717BFDD11F}" type="presOf" srcId="{A95E8405-4436-4058-BDAC-52655C6B848A}" destId="{C0AA1C16-0E29-44FF-AA55-1D2595507A3C}" srcOrd="0" destOrd="0" presId="urn:microsoft.com/office/officeart/2005/8/layout/vList2"/>
    <dgm:cxn modelId="{D5B17D5E-403A-4848-B189-0010658029C7}" srcId="{08948615-FFA7-4C0E-846C-5439C5605619}" destId="{D2C4BBB5-A642-4EDF-AAF2-5F082F815656}" srcOrd="2" destOrd="0" parTransId="{E1E0FCA4-E0F7-45EF-B7E7-C1C4C9DA7B53}" sibTransId="{E4C7C75C-97D0-457A-A8CF-0DA82C35B0D1}"/>
    <dgm:cxn modelId="{CFA6C449-E662-4D1D-A2E0-D19DBCC3AE35}" type="presOf" srcId="{575EAA5F-C59A-46EF-8F0A-9E59A4F59D62}" destId="{C0AA1C16-0E29-44FF-AA55-1D2595507A3C}" srcOrd="0" destOrd="1" presId="urn:microsoft.com/office/officeart/2005/8/layout/vList2"/>
    <dgm:cxn modelId="{262E184E-4B13-4DFB-9BD7-308554D9A6DB}" srcId="{D2C4BBB5-A642-4EDF-AAF2-5F082F815656}" destId="{BE22EF37-F8CC-4D4F-8D09-2576672EAA17}" srcOrd="2" destOrd="0" parTransId="{FBD72FB9-7CA5-4D62-9ECD-A5B1E0588798}" sibTransId="{9BA06777-77D3-4900-AC30-E8D83A609134}"/>
    <dgm:cxn modelId="{72EF3350-0F35-43BA-965C-7FA26F432EBA}" srcId="{D9E8F992-D1CA-40FD-A560-72B6935D620E}" destId="{A95E8405-4436-4058-BDAC-52655C6B848A}" srcOrd="0" destOrd="0" parTransId="{C649F48B-EC31-48C0-A18D-96A6582C95C9}" sibTransId="{E3FB984E-4A87-4F48-AD46-F332EAA3FD53}"/>
    <dgm:cxn modelId="{0D9F3272-E884-4BA6-84C7-E74D56562C77}" type="presOf" srcId="{3FAA6B75-C9B7-405A-962D-4F3A7864EF72}" destId="{662D95E0-FEE0-4D0C-B0EA-70F68E491B4C}" srcOrd="0" destOrd="1" presId="urn:microsoft.com/office/officeart/2005/8/layout/vList2"/>
    <dgm:cxn modelId="{E9644757-7021-437A-952D-0900034ED18A}" type="presOf" srcId="{D9E8F992-D1CA-40FD-A560-72B6935D620E}" destId="{214CF62E-B979-45E4-8EBA-3F9D8F1AB657}" srcOrd="0" destOrd="0" presId="urn:microsoft.com/office/officeart/2005/8/layout/vList2"/>
    <dgm:cxn modelId="{D797C178-D072-4956-B820-0A4C9C2222B4}" srcId="{08948615-FFA7-4C0E-846C-5439C5605619}" destId="{D9E8F992-D1CA-40FD-A560-72B6935D620E}" srcOrd="1" destOrd="0" parTransId="{3784EB37-0640-4D86-A686-D856B9AD8AD1}" sibTransId="{F2AB79B9-B36C-457C-BF63-4DAB37475278}"/>
    <dgm:cxn modelId="{4FC9BA7C-CD31-47E6-A0C6-9E21C93814AF}" type="presOf" srcId="{D2C4BBB5-A642-4EDF-AAF2-5F082F815656}" destId="{1EB1FD32-DF2C-4E67-AF08-5E4E8C1A617C}" srcOrd="0" destOrd="0" presId="urn:microsoft.com/office/officeart/2005/8/layout/vList2"/>
    <dgm:cxn modelId="{2DAA1E7F-1D5C-4108-AE55-9D9B250AF52F}" type="presOf" srcId="{255B3E2C-5D18-42D4-B2F5-8618A09F1A66}" destId="{7EE7CE10-B2BF-40CB-B636-A3B0354DF98F}" srcOrd="0" destOrd="0" presId="urn:microsoft.com/office/officeart/2005/8/layout/vList2"/>
    <dgm:cxn modelId="{A69F3582-209B-44A0-A810-C3AA14865395}" type="presOf" srcId="{C2162A7D-6800-4138-86F1-F423BCB9EF03}" destId="{662D95E0-FEE0-4D0C-B0EA-70F68E491B4C}" srcOrd="0" destOrd="0" presId="urn:microsoft.com/office/officeart/2005/8/layout/vList2"/>
    <dgm:cxn modelId="{6AFAAF86-70D4-4372-AD90-91E2C6F67890}" type="presOf" srcId="{587AC725-FB33-488E-AB73-20CF97DC25E5}" destId="{C0AA1C16-0E29-44FF-AA55-1D2595507A3C}" srcOrd="0" destOrd="3" presId="urn:microsoft.com/office/officeart/2005/8/layout/vList2"/>
    <dgm:cxn modelId="{6677F491-D6D1-4FC7-A9F3-725AFADF79F1}" srcId="{D9E8F992-D1CA-40FD-A560-72B6935D620E}" destId="{208D01D0-34C4-4D54-8815-4D6602394684}" srcOrd="2" destOrd="0" parTransId="{748A7546-4534-4E53-8085-3D83A4969CB2}" sibTransId="{28199C83-4F01-4AE5-8434-199892688552}"/>
    <dgm:cxn modelId="{6FD45C93-2E13-4EE0-BDB7-9360C4A98864}" srcId="{D9E8F992-D1CA-40FD-A560-72B6935D620E}" destId="{575EAA5F-C59A-46EF-8F0A-9E59A4F59D62}" srcOrd="1" destOrd="0" parTransId="{EDC5CE38-91F8-4FF8-8191-EE5092715648}" sibTransId="{6F7CE6E1-CEBC-4BF4-B13D-D122A4081CF7}"/>
    <dgm:cxn modelId="{82BA4795-AE38-4D1F-A47D-712CC5D81EE9}" srcId="{D9E8F992-D1CA-40FD-A560-72B6935D620E}" destId="{587AC725-FB33-488E-AB73-20CF97DC25E5}" srcOrd="3" destOrd="0" parTransId="{BD2C4160-5ADF-4410-941D-5E6A87A469C6}" sibTransId="{B30481DB-DBB9-4BE5-9AC1-180A2AF9CDC1}"/>
    <dgm:cxn modelId="{B17DDE96-5D11-4143-A071-C8DC02B5D915}" type="presOf" srcId="{208D01D0-34C4-4D54-8815-4D6602394684}" destId="{C0AA1C16-0E29-44FF-AA55-1D2595507A3C}" srcOrd="0" destOrd="2" presId="urn:microsoft.com/office/officeart/2005/8/layout/vList2"/>
    <dgm:cxn modelId="{1E74EB9E-1031-4EE2-BA99-FB81C81E5DAE}" type="presOf" srcId="{08948615-FFA7-4C0E-846C-5439C5605619}" destId="{403A2D4D-D6BA-4D2A-BF05-26495D0EE642}" srcOrd="0" destOrd="0" presId="urn:microsoft.com/office/officeart/2005/8/layout/vList2"/>
    <dgm:cxn modelId="{311A27A5-114F-4FCB-9257-F27908A2A755}" type="presOf" srcId="{F7A00534-2AF5-4B36-A139-B049B8A289B2}" destId="{FAC8FE45-FA10-47B4-BBE6-E64FCA8F989E}" srcOrd="0" destOrd="0" presId="urn:microsoft.com/office/officeart/2005/8/layout/vList2"/>
    <dgm:cxn modelId="{3FE817B4-A3B0-4100-A731-427C38D0536F}" srcId="{F7A00534-2AF5-4B36-A139-B049B8A289B2}" destId="{3FAA6B75-C9B7-405A-962D-4F3A7864EF72}" srcOrd="1" destOrd="0" parTransId="{58B49F31-76F0-4506-830A-1D17622CEB2C}" sibTransId="{FD27D5AE-189B-48D4-BA0B-CAEB16A72060}"/>
    <dgm:cxn modelId="{26DB4FCE-26E3-494E-B87B-121E77ECEE5F}" srcId="{F7A00534-2AF5-4B36-A139-B049B8A289B2}" destId="{C2162A7D-6800-4138-86F1-F423BCB9EF03}" srcOrd="0" destOrd="0" parTransId="{286F3E36-B11B-43F8-9F6C-A2E3E0A6D76B}" sibTransId="{41E27C2F-70E2-4E67-A70D-B40CE9C53464}"/>
    <dgm:cxn modelId="{A580E5DA-02C0-43A3-B53E-E64E8FD5B723}" type="presOf" srcId="{31C0953E-A087-418C-9064-AE5B33627179}" destId="{7EE7CE10-B2BF-40CB-B636-A3B0354DF98F}" srcOrd="0" destOrd="1" presId="urn:microsoft.com/office/officeart/2005/8/layout/vList2"/>
    <dgm:cxn modelId="{797625E8-EBFC-4C4B-A1F9-27EB07721940}" srcId="{08948615-FFA7-4C0E-846C-5439C5605619}" destId="{F7A00534-2AF5-4B36-A139-B049B8A289B2}" srcOrd="0" destOrd="0" parTransId="{6123E9F0-F930-4032-969A-58FBC7BBCE6E}" sibTransId="{620F1018-9005-4904-A9D1-85C5578A2B19}"/>
    <dgm:cxn modelId="{99B050E8-02AD-4487-9527-D4F0F5DA3275}" srcId="{D2C4BBB5-A642-4EDF-AAF2-5F082F815656}" destId="{255B3E2C-5D18-42D4-B2F5-8618A09F1A66}" srcOrd="0" destOrd="0" parTransId="{8A4DC436-CAE4-4264-AE2E-FBA78B2C2D88}" sibTransId="{60D3295A-79C6-48FE-977A-C94E0AC1A7C2}"/>
    <dgm:cxn modelId="{EB98EBFE-345A-4922-B266-37F4A21F88B8}" type="presOf" srcId="{BE22EF37-F8CC-4D4F-8D09-2576672EAA17}" destId="{7EE7CE10-B2BF-40CB-B636-A3B0354DF98F}" srcOrd="0" destOrd="2" presId="urn:microsoft.com/office/officeart/2005/8/layout/vList2"/>
    <dgm:cxn modelId="{AAFC5790-46D0-47EE-963A-F1F5F47874C3}" type="presParOf" srcId="{403A2D4D-D6BA-4D2A-BF05-26495D0EE642}" destId="{FAC8FE45-FA10-47B4-BBE6-E64FCA8F989E}" srcOrd="0" destOrd="0" presId="urn:microsoft.com/office/officeart/2005/8/layout/vList2"/>
    <dgm:cxn modelId="{24451DF6-F945-431E-B513-5BD336A402BB}" type="presParOf" srcId="{403A2D4D-D6BA-4D2A-BF05-26495D0EE642}" destId="{662D95E0-FEE0-4D0C-B0EA-70F68E491B4C}" srcOrd="1" destOrd="0" presId="urn:microsoft.com/office/officeart/2005/8/layout/vList2"/>
    <dgm:cxn modelId="{99CCE413-30B9-4414-8C9B-E8AA6DC5C79F}" type="presParOf" srcId="{403A2D4D-D6BA-4D2A-BF05-26495D0EE642}" destId="{214CF62E-B979-45E4-8EBA-3F9D8F1AB657}" srcOrd="2" destOrd="0" presId="urn:microsoft.com/office/officeart/2005/8/layout/vList2"/>
    <dgm:cxn modelId="{850AFE7F-7937-45C8-846A-C8830C7580F2}" type="presParOf" srcId="{403A2D4D-D6BA-4D2A-BF05-26495D0EE642}" destId="{C0AA1C16-0E29-44FF-AA55-1D2595507A3C}" srcOrd="3" destOrd="0" presId="urn:microsoft.com/office/officeart/2005/8/layout/vList2"/>
    <dgm:cxn modelId="{223AC76B-BD9F-4EEB-8C75-A0990411C4AA}" type="presParOf" srcId="{403A2D4D-D6BA-4D2A-BF05-26495D0EE642}" destId="{1EB1FD32-DF2C-4E67-AF08-5E4E8C1A617C}" srcOrd="4" destOrd="0" presId="urn:microsoft.com/office/officeart/2005/8/layout/vList2"/>
    <dgm:cxn modelId="{B0BC1D0D-3274-4CFD-8008-E10ADD59E7DF}" type="presParOf" srcId="{403A2D4D-D6BA-4D2A-BF05-26495D0EE642}" destId="{7EE7CE10-B2BF-40CB-B636-A3B0354DF98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7A07C5-D3EA-4991-BDB7-1F48EE6693A8}" type="doc">
      <dgm:prSet loTypeId="urn:microsoft.com/office/officeart/2005/8/layout/vList5" loCatId="list" qsTypeId="urn:microsoft.com/office/officeart/2005/8/quickstyle/simple1#10" qsCatId="simple" csTypeId="urn:microsoft.com/office/officeart/2005/8/colors/accent1_2#9" csCatId="accent1" phldr="1"/>
      <dgm:spPr/>
      <dgm:t>
        <a:bodyPr/>
        <a:lstStyle/>
        <a:p>
          <a:endParaRPr lang="fr-FR"/>
        </a:p>
      </dgm:t>
    </dgm:pt>
    <dgm:pt modelId="{25974669-D4DC-4E84-8DA8-489088F35BF6}">
      <dgm:prSet phldrT="[Texte]"/>
      <dgm:spPr/>
      <dgm:t>
        <a:bodyPr/>
        <a:lstStyle/>
        <a:p>
          <a:r>
            <a:rPr lang="fr-FR" dirty="0"/>
            <a:t>Gériatrie</a:t>
          </a:r>
        </a:p>
      </dgm:t>
    </dgm:pt>
    <dgm:pt modelId="{F31DADA0-F264-4ED6-A244-52CA367DED8F}" type="parTrans" cxnId="{68D6FE90-6525-45BC-843D-32C9EBA1CB2A}">
      <dgm:prSet/>
      <dgm:spPr/>
      <dgm:t>
        <a:bodyPr/>
        <a:lstStyle/>
        <a:p>
          <a:endParaRPr lang="fr-FR"/>
        </a:p>
      </dgm:t>
    </dgm:pt>
    <dgm:pt modelId="{E23C6FC1-5602-4EF7-A83A-10BF43CB58EA}" type="sibTrans" cxnId="{68D6FE90-6525-45BC-843D-32C9EBA1CB2A}">
      <dgm:prSet/>
      <dgm:spPr/>
      <dgm:t>
        <a:bodyPr/>
        <a:lstStyle/>
        <a:p>
          <a:endParaRPr lang="fr-FR"/>
        </a:p>
      </dgm:t>
    </dgm:pt>
    <dgm:pt modelId="{59C5D204-4AEC-4ADF-8E5E-0CE549B0F0E1}">
      <dgm:prSet phldrT="[Texte]"/>
      <dgm:spPr/>
      <dgm:t>
        <a:bodyPr/>
        <a:lstStyle/>
        <a:p>
          <a:r>
            <a:rPr lang="fr-FR" dirty="0"/>
            <a:t>Poursuite des actions d’acculturation des structures d’accueil de Personnes âgées (webinaires EHPAD, SAD, USLD…, expérimentation </a:t>
          </a:r>
          <a:r>
            <a:rPr lang="fr-FR" dirty="0" err="1"/>
            <a:t>DiacoPall</a:t>
          </a:r>
          <a:r>
            <a:rPr lang="fr-FR" dirty="0"/>
            <a:t> dans le 91…)</a:t>
          </a:r>
        </a:p>
      </dgm:t>
    </dgm:pt>
    <dgm:pt modelId="{E0FFB2A7-1CA8-40E9-912D-174FF4A5123F}" type="parTrans" cxnId="{7BE1CDD2-F09C-4517-822D-BE32E75489F1}">
      <dgm:prSet/>
      <dgm:spPr/>
      <dgm:t>
        <a:bodyPr/>
        <a:lstStyle/>
        <a:p>
          <a:endParaRPr lang="fr-FR"/>
        </a:p>
      </dgm:t>
    </dgm:pt>
    <dgm:pt modelId="{7E823EF2-72C6-417E-BBD5-687C9693237D}" type="sibTrans" cxnId="{7BE1CDD2-F09C-4517-822D-BE32E75489F1}">
      <dgm:prSet/>
      <dgm:spPr/>
      <dgm:t>
        <a:bodyPr/>
        <a:lstStyle/>
        <a:p>
          <a:endParaRPr lang="fr-FR"/>
        </a:p>
      </dgm:t>
    </dgm:pt>
    <dgm:pt modelId="{0C346FE5-A5D8-4D47-834E-1A1D7181C827}">
      <dgm:prSet phldrT="[Texte]"/>
      <dgm:spPr/>
      <dgm:t>
        <a:bodyPr/>
        <a:lstStyle/>
        <a:p>
          <a:r>
            <a:rPr lang="fr-FR" dirty="0" err="1"/>
            <a:t>Onco</a:t>
          </a:r>
          <a:r>
            <a:rPr lang="fr-FR" dirty="0"/>
            <a:t> Hématologie</a:t>
          </a:r>
        </a:p>
      </dgm:t>
    </dgm:pt>
    <dgm:pt modelId="{F8357F5B-7A32-44FB-BB17-8D73A5F734B0}" type="parTrans" cxnId="{3B9BC306-E70B-4A68-B2DA-9E2BC5EB6651}">
      <dgm:prSet/>
      <dgm:spPr/>
      <dgm:t>
        <a:bodyPr/>
        <a:lstStyle/>
        <a:p>
          <a:endParaRPr lang="fr-FR"/>
        </a:p>
      </dgm:t>
    </dgm:pt>
    <dgm:pt modelId="{46554C8F-16E7-4D77-A0E1-485FA7C483A8}" type="sibTrans" cxnId="{3B9BC306-E70B-4A68-B2DA-9E2BC5EB6651}">
      <dgm:prSet/>
      <dgm:spPr/>
      <dgm:t>
        <a:bodyPr/>
        <a:lstStyle/>
        <a:p>
          <a:endParaRPr lang="fr-FR"/>
        </a:p>
      </dgm:t>
    </dgm:pt>
    <dgm:pt modelId="{6ACE571E-2AB4-42DA-91E8-B9E64D15C935}">
      <dgm:prSet phldrT="[Texte]"/>
      <dgm:spPr/>
      <dgm:t>
        <a:bodyPr/>
        <a:lstStyle/>
        <a:p>
          <a:r>
            <a:rPr lang="fr-FR" dirty="0"/>
            <a:t>Intégration d’objectifs sur les soins palliatifs et d’accompagnement dans la </a:t>
          </a:r>
          <a:r>
            <a:rPr lang="fr-FR" dirty="0" err="1"/>
            <a:t>FdR</a:t>
          </a:r>
          <a:r>
            <a:rPr lang="fr-FR" dirty="0"/>
            <a:t> régionale Cancer 2026-2030</a:t>
          </a:r>
        </a:p>
      </dgm:t>
    </dgm:pt>
    <dgm:pt modelId="{FA2AD99A-EBB0-4780-A04F-0050E9332A05}" type="parTrans" cxnId="{74CDCB9F-AE6D-484A-9511-E4CA11A65DBA}">
      <dgm:prSet/>
      <dgm:spPr/>
      <dgm:t>
        <a:bodyPr/>
        <a:lstStyle/>
        <a:p>
          <a:endParaRPr lang="fr-FR"/>
        </a:p>
      </dgm:t>
    </dgm:pt>
    <dgm:pt modelId="{E12EE7DC-CF01-459C-A195-ACC07506944D}" type="sibTrans" cxnId="{74CDCB9F-AE6D-484A-9511-E4CA11A65DBA}">
      <dgm:prSet/>
      <dgm:spPr/>
      <dgm:t>
        <a:bodyPr/>
        <a:lstStyle/>
        <a:p>
          <a:endParaRPr lang="fr-FR"/>
        </a:p>
      </dgm:t>
    </dgm:pt>
    <dgm:pt modelId="{0FB03380-65AF-422F-8972-A98AFA5636FF}">
      <dgm:prSet phldrT="[Texte]"/>
      <dgm:spPr/>
      <dgm:t>
        <a:bodyPr/>
        <a:lstStyle/>
        <a:p>
          <a:r>
            <a:rPr lang="fr-FR" dirty="0"/>
            <a:t>Neurologie</a:t>
          </a:r>
        </a:p>
      </dgm:t>
    </dgm:pt>
    <dgm:pt modelId="{9D02F32A-0EA5-4B2D-AC38-DA90CCE36307}" type="parTrans" cxnId="{B07D4E19-2D87-4427-8C85-7F5018D68202}">
      <dgm:prSet/>
      <dgm:spPr/>
      <dgm:t>
        <a:bodyPr/>
        <a:lstStyle/>
        <a:p>
          <a:endParaRPr lang="fr-FR"/>
        </a:p>
      </dgm:t>
    </dgm:pt>
    <dgm:pt modelId="{B555C2CD-1DF0-4905-BFB9-7605265BC5FF}" type="sibTrans" cxnId="{B07D4E19-2D87-4427-8C85-7F5018D68202}">
      <dgm:prSet/>
      <dgm:spPr/>
      <dgm:t>
        <a:bodyPr/>
        <a:lstStyle/>
        <a:p>
          <a:endParaRPr lang="fr-FR"/>
        </a:p>
      </dgm:t>
    </dgm:pt>
    <dgm:pt modelId="{FF22078E-BD0F-460E-9824-4C8014F15051}">
      <dgm:prSet phldrT="[Texte]"/>
      <dgm:spPr/>
      <dgm:t>
        <a:bodyPr/>
        <a:lstStyle/>
        <a:p>
          <a:r>
            <a:rPr lang="fr-FR" dirty="0"/>
            <a:t>GT en cours sur les soins palliatifs dans le parcours des patients atteints de MND</a:t>
          </a:r>
        </a:p>
      </dgm:t>
    </dgm:pt>
    <dgm:pt modelId="{ADC611A3-C694-48BF-BCCD-B860430BECD2}" type="parTrans" cxnId="{0E617615-891E-4A9B-A6BE-E96004274080}">
      <dgm:prSet/>
      <dgm:spPr/>
      <dgm:t>
        <a:bodyPr/>
        <a:lstStyle/>
        <a:p>
          <a:endParaRPr lang="fr-FR"/>
        </a:p>
      </dgm:t>
    </dgm:pt>
    <dgm:pt modelId="{FA930D81-5FEF-4B39-B72C-789AD17A1ACE}" type="sibTrans" cxnId="{0E617615-891E-4A9B-A6BE-E96004274080}">
      <dgm:prSet/>
      <dgm:spPr/>
      <dgm:t>
        <a:bodyPr/>
        <a:lstStyle/>
        <a:p>
          <a:endParaRPr lang="fr-FR"/>
        </a:p>
      </dgm:t>
    </dgm:pt>
    <dgm:pt modelId="{5465A11C-473B-4F43-8682-12D9CA2EA8FE}">
      <dgm:prSet phldrT="[Texte]"/>
      <dgm:spPr/>
      <dgm:t>
        <a:bodyPr/>
        <a:lstStyle/>
        <a:p>
          <a:r>
            <a:rPr lang="fr-FR" dirty="0"/>
            <a:t>Mise en place d’un Staff entre le centre expert SLA et les USP</a:t>
          </a:r>
        </a:p>
      </dgm:t>
    </dgm:pt>
    <dgm:pt modelId="{6A6C5527-94CF-40A0-91DF-3C918ACC1FEC}" type="parTrans" cxnId="{A324CB07-F1A0-44F3-8AD3-CF5975033844}">
      <dgm:prSet/>
      <dgm:spPr/>
      <dgm:t>
        <a:bodyPr/>
        <a:lstStyle/>
        <a:p>
          <a:endParaRPr lang="fr-FR"/>
        </a:p>
      </dgm:t>
    </dgm:pt>
    <dgm:pt modelId="{2B943F1B-9BBC-40B0-972D-B4605FA6C890}" type="sibTrans" cxnId="{A324CB07-F1A0-44F3-8AD3-CF5975033844}">
      <dgm:prSet/>
      <dgm:spPr/>
      <dgm:t>
        <a:bodyPr/>
        <a:lstStyle/>
        <a:p>
          <a:endParaRPr lang="fr-FR"/>
        </a:p>
      </dgm:t>
    </dgm:pt>
    <dgm:pt modelId="{3F18D35D-8459-4CE7-892D-61A60CEF2B9C}">
      <dgm:prSet phldrT="[Texte]"/>
      <dgm:spPr/>
      <dgm:t>
        <a:bodyPr/>
        <a:lstStyle/>
        <a:p>
          <a:r>
            <a:rPr lang="fr-FR" dirty="0"/>
            <a:t>Equipes mobiles de soins palliatifs</a:t>
          </a:r>
        </a:p>
      </dgm:t>
    </dgm:pt>
    <dgm:pt modelId="{EB993121-6F09-4659-9D5A-4152FBFC2209}" type="parTrans" cxnId="{BA727632-607F-4112-B551-703945F24D02}">
      <dgm:prSet/>
      <dgm:spPr/>
      <dgm:t>
        <a:bodyPr/>
        <a:lstStyle/>
        <a:p>
          <a:endParaRPr lang="fr-FR"/>
        </a:p>
      </dgm:t>
    </dgm:pt>
    <dgm:pt modelId="{3EB97F4B-1E37-4875-9922-A0A61D1ACB8A}" type="sibTrans" cxnId="{BA727632-607F-4112-B551-703945F24D02}">
      <dgm:prSet/>
      <dgm:spPr/>
      <dgm:t>
        <a:bodyPr/>
        <a:lstStyle/>
        <a:p>
          <a:endParaRPr lang="fr-FR"/>
        </a:p>
      </dgm:t>
    </dgm:pt>
    <dgm:pt modelId="{E23EAA85-FA87-494A-8E57-B0BAD7D105C3}">
      <dgm:prSet phldrT="[Texte]"/>
      <dgm:spPr/>
      <dgm:t>
        <a:bodyPr/>
        <a:lstStyle/>
        <a:p>
          <a:r>
            <a:rPr lang="fr-FR" dirty="0"/>
            <a:t>Mise en place d’une plateforme unique pour le rapport d’activité des EMSP intra et extra hospitalières à compter du RA 2027 sur l’activité 2026</a:t>
          </a:r>
        </a:p>
      </dgm:t>
    </dgm:pt>
    <dgm:pt modelId="{42FB2270-DAF0-4B3A-9C5C-879528FE3448}" type="parTrans" cxnId="{66224150-6DC6-4546-9C78-C0E43ACD1FA3}">
      <dgm:prSet/>
      <dgm:spPr/>
      <dgm:t>
        <a:bodyPr/>
        <a:lstStyle/>
        <a:p>
          <a:endParaRPr lang="fr-FR"/>
        </a:p>
      </dgm:t>
    </dgm:pt>
    <dgm:pt modelId="{7FF499BE-3150-4895-9772-2F3A0F0ACF20}" type="sibTrans" cxnId="{66224150-6DC6-4546-9C78-C0E43ACD1FA3}">
      <dgm:prSet/>
      <dgm:spPr/>
      <dgm:t>
        <a:bodyPr/>
        <a:lstStyle/>
        <a:p>
          <a:endParaRPr lang="fr-FR"/>
        </a:p>
      </dgm:t>
    </dgm:pt>
    <dgm:pt modelId="{65CBC0EC-7198-44BC-8B1B-6411FA3C4412}" type="pres">
      <dgm:prSet presAssocID="{6C7A07C5-D3EA-4991-BDB7-1F48EE6693A8}" presName="Name0" presStyleCnt="0">
        <dgm:presLayoutVars>
          <dgm:dir/>
          <dgm:animLvl val="lvl"/>
          <dgm:resizeHandles val="exact"/>
        </dgm:presLayoutVars>
      </dgm:prSet>
      <dgm:spPr/>
    </dgm:pt>
    <dgm:pt modelId="{9EF4DE67-1C5C-4232-A74A-F4D1030CCB06}" type="pres">
      <dgm:prSet presAssocID="{25974669-D4DC-4E84-8DA8-489088F35BF6}" presName="linNode" presStyleCnt="0"/>
      <dgm:spPr/>
    </dgm:pt>
    <dgm:pt modelId="{73A6BF30-00AF-4B70-AD20-D46B7238BE4D}" type="pres">
      <dgm:prSet presAssocID="{25974669-D4DC-4E84-8DA8-489088F35BF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8B7015E-27E6-40C6-9EE3-502ACFCAABA2}" type="pres">
      <dgm:prSet presAssocID="{25974669-D4DC-4E84-8DA8-489088F35BF6}" presName="descendantText" presStyleLbl="alignAccFollowNode1" presStyleIdx="0" presStyleCnt="4">
        <dgm:presLayoutVars>
          <dgm:bulletEnabled val="1"/>
        </dgm:presLayoutVars>
      </dgm:prSet>
      <dgm:spPr/>
    </dgm:pt>
    <dgm:pt modelId="{D85C37D6-BA38-4219-BE3A-B5DE6BB2DA93}" type="pres">
      <dgm:prSet presAssocID="{E23C6FC1-5602-4EF7-A83A-10BF43CB58EA}" presName="sp" presStyleCnt="0"/>
      <dgm:spPr/>
    </dgm:pt>
    <dgm:pt modelId="{D04FE141-EC5F-4A94-8C26-F8B2DD32AF84}" type="pres">
      <dgm:prSet presAssocID="{0C346FE5-A5D8-4D47-834E-1A1D7181C827}" presName="linNode" presStyleCnt="0"/>
      <dgm:spPr/>
    </dgm:pt>
    <dgm:pt modelId="{AAA5AA5E-EF79-4DD2-BFDE-8A5F85DBDC85}" type="pres">
      <dgm:prSet presAssocID="{0C346FE5-A5D8-4D47-834E-1A1D7181C827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E5F52E13-8D1F-4236-B952-FCC0F357AE02}" type="pres">
      <dgm:prSet presAssocID="{0C346FE5-A5D8-4D47-834E-1A1D7181C827}" presName="descendantText" presStyleLbl="alignAccFollowNode1" presStyleIdx="1" presStyleCnt="4">
        <dgm:presLayoutVars>
          <dgm:bulletEnabled val="1"/>
        </dgm:presLayoutVars>
      </dgm:prSet>
      <dgm:spPr/>
    </dgm:pt>
    <dgm:pt modelId="{C8BF283F-DBB1-4FEC-B774-E7F349D05790}" type="pres">
      <dgm:prSet presAssocID="{46554C8F-16E7-4D77-A0E1-485FA7C483A8}" presName="sp" presStyleCnt="0"/>
      <dgm:spPr/>
    </dgm:pt>
    <dgm:pt modelId="{D125EAE3-1D19-4E9D-B3BC-8B2DB4DF3B44}" type="pres">
      <dgm:prSet presAssocID="{0FB03380-65AF-422F-8972-A98AFA5636FF}" presName="linNode" presStyleCnt="0"/>
      <dgm:spPr/>
    </dgm:pt>
    <dgm:pt modelId="{E614A20B-E5E3-41C3-AAF5-1829C03345C1}" type="pres">
      <dgm:prSet presAssocID="{0FB03380-65AF-422F-8972-A98AFA5636FF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83579139-8151-4594-9308-3D4390C1305A}" type="pres">
      <dgm:prSet presAssocID="{0FB03380-65AF-422F-8972-A98AFA5636FF}" presName="descendantText" presStyleLbl="alignAccFollowNode1" presStyleIdx="2" presStyleCnt="4">
        <dgm:presLayoutVars>
          <dgm:bulletEnabled val="1"/>
        </dgm:presLayoutVars>
      </dgm:prSet>
      <dgm:spPr/>
    </dgm:pt>
    <dgm:pt modelId="{E6BE620B-4924-4DFF-9753-63EA6E4C01F9}" type="pres">
      <dgm:prSet presAssocID="{B555C2CD-1DF0-4905-BFB9-7605265BC5FF}" presName="sp" presStyleCnt="0"/>
      <dgm:spPr/>
    </dgm:pt>
    <dgm:pt modelId="{CC4F19A5-3C96-47A5-9154-4C5CB303B51E}" type="pres">
      <dgm:prSet presAssocID="{3F18D35D-8459-4CE7-892D-61A60CEF2B9C}" presName="linNode" presStyleCnt="0"/>
      <dgm:spPr/>
    </dgm:pt>
    <dgm:pt modelId="{3AAB834C-6CD0-46C9-9454-B8651D02E7E6}" type="pres">
      <dgm:prSet presAssocID="{3F18D35D-8459-4CE7-892D-61A60CEF2B9C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09C5CE25-AAB9-41CA-9745-F584A57C523C}" type="pres">
      <dgm:prSet presAssocID="{3F18D35D-8459-4CE7-892D-61A60CEF2B9C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3B9BC306-E70B-4A68-B2DA-9E2BC5EB6651}" srcId="{6C7A07C5-D3EA-4991-BDB7-1F48EE6693A8}" destId="{0C346FE5-A5D8-4D47-834E-1A1D7181C827}" srcOrd="1" destOrd="0" parTransId="{F8357F5B-7A32-44FB-BB17-8D73A5F734B0}" sibTransId="{46554C8F-16E7-4D77-A0E1-485FA7C483A8}"/>
    <dgm:cxn modelId="{A324CB07-F1A0-44F3-8AD3-CF5975033844}" srcId="{0FB03380-65AF-422F-8972-A98AFA5636FF}" destId="{5465A11C-473B-4F43-8682-12D9CA2EA8FE}" srcOrd="1" destOrd="0" parTransId="{6A6C5527-94CF-40A0-91DF-3C918ACC1FEC}" sibTransId="{2B943F1B-9BBC-40B0-972D-B4605FA6C890}"/>
    <dgm:cxn modelId="{883B570A-1693-4FDD-B379-19652BD6E2D3}" type="presOf" srcId="{6ACE571E-2AB4-42DA-91E8-B9E64D15C935}" destId="{E5F52E13-8D1F-4236-B952-FCC0F357AE02}" srcOrd="0" destOrd="0" presId="urn:microsoft.com/office/officeart/2005/8/layout/vList5"/>
    <dgm:cxn modelId="{0E617615-891E-4A9B-A6BE-E96004274080}" srcId="{0FB03380-65AF-422F-8972-A98AFA5636FF}" destId="{FF22078E-BD0F-460E-9824-4C8014F15051}" srcOrd="0" destOrd="0" parTransId="{ADC611A3-C694-48BF-BCCD-B860430BECD2}" sibTransId="{FA930D81-5FEF-4B39-B72C-789AD17A1ACE}"/>
    <dgm:cxn modelId="{B07D4E19-2D87-4427-8C85-7F5018D68202}" srcId="{6C7A07C5-D3EA-4991-BDB7-1F48EE6693A8}" destId="{0FB03380-65AF-422F-8972-A98AFA5636FF}" srcOrd="2" destOrd="0" parTransId="{9D02F32A-0EA5-4B2D-AC38-DA90CCE36307}" sibTransId="{B555C2CD-1DF0-4905-BFB9-7605265BC5FF}"/>
    <dgm:cxn modelId="{4CEE8D1B-1EB8-4E91-A5A5-4842621BEC78}" type="presOf" srcId="{0FB03380-65AF-422F-8972-A98AFA5636FF}" destId="{E614A20B-E5E3-41C3-AAF5-1829C03345C1}" srcOrd="0" destOrd="0" presId="urn:microsoft.com/office/officeart/2005/8/layout/vList5"/>
    <dgm:cxn modelId="{BA727632-607F-4112-B551-703945F24D02}" srcId="{6C7A07C5-D3EA-4991-BDB7-1F48EE6693A8}" destId="{3F18D35D-8459-4CE7-892D-61A60CEF2B9C}" srcOrd="3" destOrd="0" parTransId="{EB993121-6F09-4659-9D5A-4152FBFC2209}" sibTransId="{3EB97F4B-1E37-4875-9922-A0A61D1ACB8A}"/>
    <dgm:cxn modelId="{5B54383C-48A0-46CD-9DC9-84356AF4A065}" type="presOf" srcId="{59C5D204-4AEC-4ADF-8E5E-0CE549B0F0E1}" destId="{E8B7015E-27E6-40C6-9EE3-502ACFCAABA2}" srcOrd="0" destOrd="0" presId="urn:microsoft.com/office/officeart/2005/8/layout/vList5"/>
    <dgm:cxn modelId="{66224150-6DC6-4546-9C78-C0E43ACD1FA3}" srcId="{3F18D35D-8459-4CE7-892D-61A60CEF2B9C}" destId="{E23EAA85-FA87-494A-8E57-B0BAD7D105C3}" srcOrd="0" destOrd="0" parTransId="{42FB2270-DAF0-4B3A-9C5C-879528FE3448}" sibTransId="{7FF499BE-3150-4895-9772-2F3A0F0ACF20}"/>
    <dgm:cxn modelId="{873E6C70-4C88-4CE3-B11E-295FDF14A78D}" type="presOf" srcId="{3F18D35D-8459-4CE7-892D-61A60CEF2B9C}" destId="{3AAB834C-6CD0-46C9-9454-B8651D02E7E6}" srcOrd="0" destOrd="0" presId="urn:microsoft.com/office/officeart/2005/8/layout/vList5"/>
    <dgm:cxn modelId="{0A369F55-B5E9-480F-8F17-5752AFC8B870}" type="presOf" srcId="{5465A11C-473B-4F43-8682-12D9CA2EA8FE}" destId="{83579139-8151-4594-9308-3D4390C1305A}" srcOrd="0" destOrd="1" presId="urn:microsoft.com/office/officeart/2005/8/layout/vList5"/>
    <dgm:cxn modelId="{68D6FE90-6525-45BC-843D-32C9EBA1CB2A}" srcId="{6C7A07C5-D3EA-4991-BDB7-1F48EE6693A8}" destId="{25974669-D4DC-4E84-8DA8-489088F35BF6}" srcOrd="0" destOrd="0" parTransId="{F31DADA0-F264-4ED6-A244-52CA367DED8F}" sibTransId="{E23C6FC1-5602-4EF7-A83A-10BF43CB58EA}"/>
    <dgm:cxn modelId="{74CDCB9F-AE6D-484A-9511-E4CA11A65DBA}" srcId="{0C346FE5-A5D8-4D47-834E-1A1D7181C827}" destId="{6ACE571E-2AB4-42DA-91E8-B9E64D15C935}" srcOrd="0" destOrd="0" parTransId="{FA2AD99A-EBB0-4780-A04F-0050E9332A05}" sibTransId="{E12EE7DC-CF01-459C-A195-ACC07506944D}"/>
    <dgm:cxn modelId="{2CCBA6A9-17E7-431B-A5AC-18095F8BDEC2}" type="presOf" srcId="{FF22078E-BD0F-460E-9824-4C8014F15051}" destId="{83579139-8151-4594-9308-3D4390C1305A}" srcOrd="0" destOrd="0" presId="urn:microsoft.com/office/officeart/2005/8/layout/vList5"/>
    <dgm:cxn modelId="{21C976AB-0E46-40DE-A2CD-3E9807A60BEF}" type="presOf" srcId="{6C7A07C5-D3EA-4991-BDB7-1F48EE6693A8}" destId="{65CBC0EC-7198-44BC-8B1B-6411FA3C4412}" srcOrd="0" destOrd="0" presId="urn:microsoft.com/office/officeart/2005/8/layout/vList5"/>
    <dgm:cxn modelId="{0C2639CD-1B72-4088-8881-C26ABB7F0C3E}" type="presOf" srcId="{0C346FE5-A5D8-4D47-834E-1A1D7181C827}" destId="{AAA5AA5E-EF79-4DD2-BFDE-8A5F85DBDC85}" srcOrd="0" destOrd="0" presId="urn:microsoft.com/office/officeart/2005/8/layout/vList5"/>
    <dgm:cxn modelId="{7BE1CDD2-F09C-4517-822D-BE32E75489F1}" srcId="{25974669-D4DC-4E84-8DA8-489088F35BF6}" destId="{59C5D204-4AEC-4ADF-8E5E-0CE549B0F0E1}" srcOrd="0" destOrd="0" parTransId="{E0FFB2A7-1CA8-40E9-912D-174FF4A5123F}" sibTransId="{7E823EF2-72C6-417E-BBD5-687C9693237D}"/>
    <dgm:cxn modelId="{F2A3C8E0-26DF-4914-8E28-647481ABA110}" type="presOf" srcId="{25974669-D4DC-4E84-8DA8-489088F35BF6}" destId="{73A6BF30-00AF-4B70-AD20-D46B7238BE4D}" srcOrd="0" destOrd="0" presId="urn:microsoft.com/office/officeart/2005/8/layout/vList5"/>
    <dgm:cxn modelId="{6060A2FB-5839-4894-A628-3CFB08EA6BB2}" type="presOf" srcId="{E23EAA85-FA87-494A-8E57-B0BAD7D105C3}" destId="{09C5CE25-AAB9-41CA-9745-F584A57C523C}" srcOrd="0" destOrd="0" presId="urn:microsoft.com/office/officeart/2005/8/layout/vList5"/>
    <dgm:cxn modelId="{B3781730-4691-475A-B2FF-914EDC15D080}" type="presParOf" srcId="{65CBC0EC-7198-44BC-8B1B-6411FA3C4412}" destId="{9EF4DE67-1C5C-4232-A74A-F4D1030CCB06}" srcOrd="0" destOrd="0" presId="urn:microsoft.com/office/officeart/2005/8/layout/vList5"/>
    <dgm:cxn modelId="{DE62817E-F63E-4816-8A0D-85B61B6ECFA2}" type="presParOf" srcId="{9EF4DE67-1C5C-4232-A74A-F4D1030CCB06}" destId="{73A6BF30-00AF-4B70-AD20-D46B7238BE4D}" srcOrd="0" destOrd="0" presId="urn:microsoft.com/office/officeart/2005/8/layout/vList5"/>
    <dgm:cxn modelId="{99BB6DED-9BAC-4B8B-9225-DBD6F8E21501}" type="presParOf" srcId="{9EF4DE67-1C5C-4232-A74A-F4D1030CCB06}" destId="{E8B7015E-27E6-40C6-9EE3-502ACFCAABA2}" srcOrd="1" destOrd="0" presId="urn:microsoft.com/office/officeart/2005/8/layout/vList5"/>
    <dgm:cxn modelId="{07C1EDB8-C39D-4341-8038-7B47B25342B5}" type="presParOf" srcId="{65CBC0EC-7198-44BC-8B1B-6411FA3C4412}" destId="{D85C37D6-BA38-4219-BE3A-B5DE6BB2DA93}" srcOrd="1" destOrd="0" presId="urn:microsoft.com/office/officeart/2005/8/layout/vList5"/>
    <dgm:cxn modelId="{B57C7ED2-BAB2-44DE-AFF1-75D0540F241B}" type="presParOf" srcId="{65CBC0EC-7198-44BC-8B1B-6411FA3C4412}" destId="{D04FE141-EC5F-4A94-8C26-F8B2DD32AF84}" srcOrd="2" destOrd="0" presId="urn:microsoft.com/office/officeart/2005/8/layout/vList5"/>
    <dgm:cxn modelId="{211C28C5-FD66-466F-B933-4177366E0A6E}" type="presParOf" srcId="{D04FE141-EC5F-4A94-8C26-F8B2DD32AF84}" destId="{AAA5AA5E-EF79-4DD2-BFDE-8A5F85DBDC85}" srcOrd="0" destOrd="0" presId="urn:microsoft.com/office/officeart/2005/8/layout/vList5"/>
    <dgm:cxn modelId="{C10B4A0C-8B1C-48D1-BA36-E5E1709BBB58}" type="presParOf" srcId="{D04FE141-EC5F-4A94-8C26-F8B2DD32AF84}" destId="{E5F52E13-8D1F-4236-B952-FCC0F357AE02}" srcOrd="1" destOrd="0" presId="urn:microsoft.com/office/officeart/2005/8/layout/vList5"/>
    <dgm:cxn modelId="{A5F3F17C-9EBA-414B-AC95-CA3BDF467A47}" type="presParOf" srcId="{65CBC0EC-7198-44BC-8B1B-6411FA3C4412}" destId="{C8BF283F-DBB1-4FEC-B774-E7F349D05790}" srcOrd="3" destOrd="0" presId="urn:microsoft.com/office/officeart/2005/8/layout/vList5"/>
    <dgm:cxn modelId="{EB6CD6E7-A73D-40E4-8053-7831293CA5AE}" type="presParOf" srcId="{65CBC0EC-7198-44BC-8B1B-6411FA3C4412}" destId="{D125EAE3-1D19-4E9D-B3BC-8B2DB4DF3B44}" srcOrd="4" destOrd="0" presId="urn:microsoft.com/office/officeart/2005/8/layout/vList5"/>
    <dgm:cxn modelId="{1CA0614F-DA77-48AB-81FF-4AE870B9E876}" type="presParOf" srcId="{D125EAE3-1D19-4E9D-B3BC-8B2DB4DF3B44}" destId="{E614A20B-E5E3-41C3-AAF5-1829C03345C1}" srcOrd="0" destOrd="0" presId="urn:microsoft.com/office/officeart/2005/8/layout/vList5"/>
    <dgm:cxn modelId="{48DD046A-5756-4C80-8E55-B8D4B6B349E7}" type="presParOf" srcId="{D125EAE3-1D19-4E9D-B3BC-8B2DB4DF3B44}" destId="{83579139-8151-4594-9308-3D4390C1305A}" srcOrd="1" destOrd="0" presId="urn:microsoft.com/office/officeart/2005/8/layout/vList5"/>
    <dgm:cxn modelId="{7902E6DE-D36D-4709-9274-6D1E1B07E1DD}" type="presParOf" srcId="{65CBC0EC-7198-44BC-8B1B-6411FA3C4412}" destId="{E6BE620B-4924-4DFF-9753-63EA6E4C01F9}" srcOrd="5" destOrd="0" presId="urn:microsoft.com/office/officeart/2005/8/layout/vList5"/>
    <dgm:cxn modelId="{9905DFB4-36B8-4CE8-9DBD-C303DA14203D}" type="presParOf" srcId="{65CBC0EC-7198-44BC-8B1B-6411FA3C4412}" destId="{CC4F19A5-3C96-47A5-9154-4C5CB303B51E}" srcOrd="6" destOrd="0" presId="urn:microsoft.com/office/officeart/2005/8/layout/vList5"/>
    <dgm:cxn modelId="{32218A07-F2A9-4FDA-93C0-0376BB2D2516}" type="presParOf" srcId="{CC4F19A5-3C96-47A5-9154-4C5CB303B51E}" destId="{3AAB834C-6CD0-46C9-9454-B8651D02E7E6}" srcOrd="0" destOrd="0" presId="urn:microsoft.com/office/officeart/2005/8/layout/vList5"/>
    <dgm:cxn modelId="{4A9DE8E1-F4DC-4102-812D-8240EF1D811D}" type="presParOf" srcId="{CC4F19A5-3C96-47A5-9154-4C5CB303B51E}" destId="{09C5CE25-AAB9-41CA-9745-F584A57C523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F5B4B-6682-487E-ABA0-C783150A751F}">
      <dsp:nvSpPr>
        <dsp:cNvPr id="0" name=""/>
        <dsp:cNvSpPr/>
      </dsp:nvSpPr>
      <dsp:spPr>
        <a:xfrm>
          <a:off x="1378434" y="9460"/>
          <a:ext cx="8411239" cy="122499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254000" bIns="19446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Diagnostic régional</a:t>
          </a:r>
        </a:p>
      </dsp:txBody>
      <dsp:txXfrm>
        <a:off x="1378434" y="315709"/>
        <a:ext cx="8104990" cy="612498"/>
      </dsp:txXfrm>
    </dsp:sp>
    <dsp:sp modelId="{EE958BB0-176D-4BF1-8C1A-6EAE8613AC48}">
      <dsp:nvSpPr>
        <dsp:cNvPr id="0" name=""/>
        <dsp:cNvSpPr/>
      </dsp:nvSpPr>
      <dsp:spPr>
        <a:xfrm>
          <a:off x="1378434" y="954109"/>
          <a:ext cx="2590661" cy="2359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Finalisé en 2024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Déclinaison par territoire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Identification des acteurs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200" kern="1200" dirty="0"/>
            <a:t>Identification des problématiques spécifiques</a:t>
          </a:r>
        </a:p>
      </dsp:txBody>
      <dsp:txXfrm>
        <a:off x="1378434" y="954109"/>
        <a:ext cx="2590661" cy="2359795"/>
      </dsp:txXfrm>
    </dsp:sp>
    <dsp:sp modelId="{41EA2DC3-BD60-47A6-872B-7D07A38C89C7}">
      <dsp:nvSpPr>
        <dsp:cNvPr id="0" name=""/>
        <dsp:cNvSpPr/>
      </dsp:nvSpPr>
      <dsp:spPr>
        <a:xfrm>
          <a:off x="3969096" y="417792"/>
          <a:ext cx="5820577" cy="122499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254000" bIns="19446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Mise en place de contrats départementaux de soins palliatifs</a:t>
          </a:r>
        </a:p>
      </dsp:txBody>
      <dsp:txXfrm>
        <a:off x="3969096" y="724041"/>
        <a:ext cx="5514328" cy="612498"/>
      </dsp:txXfrm>
    </dsp:sp>
    <dsp:sp modelId="{B7EB2D80-8DFA-456C-AC4D-9E95B4638D21}">
      <dsp:nvSpPr>
        <dsp:cNvPr id="0" name=""/>
        <dsp:cNvSpPr/>
      </dsp:nvSpPr>
      <dsp:spPr>
        <a:xfrm>
          <a:off x="3969096" y="1362441"/>
          <a:ext cx="2590661" cy="23597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Finalisé au T1 2026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200" kern="1200" dirty="0"/>
            <a:t>Un contrat par département sous l’égide de chaque DD ARS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200" kern="1200" dirty="0"/>
            <a:t>Entre les acteurs des soins palliatifs (au sens large / professionnels et bénévoles)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200" kern="1200" dirty="0"/>
            <a:t>Définissant les objectifs</a:t>
          </a:r>
        </a:p>
      </dsp:txBody>
      <dsp:txXfrm>
        <a:off x="3969096" y="1362441"/>
        <a:ext cx="2590661" cy="2359795"/>
      </dsp:txXfrm>
    </dsp:sp>
    <dsp:sp modelId="{805F5CF8-A351-471A-9295-2C9C518A3D4F}">
      <dsp:nvSpPr>
        <dsp:cNvPr id="0" name=""/>
        <dsp:cNvSpPr/>
      </dsp:nvSpPr>
      <dsp:spPr>
        <a:xfrm>
          <a:off x="6559758" y="826124"/>
          <a:ext cx="3229915" cy="122499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254000" bIns="19446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500" kern="1200" dirty="0"/>
            <a:t>Suivi et élargissement</a:t>
          </a:r>
        </a:p>
      </dsp:txBody>
      <dsp:txXfrm>
        <a:off x="6559758" y="1132373"/>
        <a:ext cx="2923666" cy="612498"/>
      </dsp:txXfrm>
    </dsp:sp>
    <dsp:sp modelId="{82BBBAA9-C8FB-49A2-8DC2-5F5A9CDDBD17}">
      <dsp:nvSpPr>
        <dsp:cNvPr id="0" name=""/>
        <dsp:cNvSpPr/>
      </dsp:nvSpPr>
      <dsp:spPr>
        <a:xfrm>
          <a:off x="6559758" y="1770774"/>
          <a:ext cx="2590661" cy="23252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fr-FR" sz="1500" kern="1200" dirty="0"/>
            <a:t>A venir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200" kern="1200" dirty="0"/>
            <a:t>Actualisation du diagnostic et travail sur les besoins dans la perspective du PRS 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200" kern="1200" dirty="0"/>
            <a:t>Suivi et pilotage des contrats de filières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fr-FR" sz="1200" kern="1200" dirty="0"/>
            <a:t>Elargissement des filières à d’autres acteurs (collectivités territoriales, Structures Douleurs Chroniques, Médico social)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200" kern="1200" dirty="0"/>
        </a:p>
      </dsp:txBody>
      <dsp:txXfrm>
        <a:off x="6559758" y="1770774"/>
        <a:ext cx="2590661" cy="2325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05598-D803-43AD-AA39-B565CF19F946}">
      <dsp:nvSpPr>
        <dsp:cNvPr id="0" name=""/>
        <dsp:cNvSpPr/>
      </dsp:nvSpPr>
      <dsp:spPr>
        <a:xfrm rot="5400000">
          <a:off x="5076018" y="-1806591"/>
          <a:ext cx="1493629" cy="54803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/>
            <a:t>Labellisation de plusieurs équipes mobiles portées par les associations porteuses de DAC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/>
            <a:t>Solutions de </a:t>
          </a:r>
          <a:r>
            <a:rPr lang="fr-FR" sz="2000" kern="1200" dirty="0" err="1"/>
            <a:t>co</a:t>
          </a:r>
          <a:r>
            <a:rPr lang="fr-FR" sz="2000" kern="1200" dirty="0"/>
            <a:t>-portages</a:t>
          </a:r>
        </a:p>
      </dsp:txBody>
      <dsp:txXfrm rot="-5400000">
        <a:off x="3082677" y="259663"/>
        <a:ext cx="5407400" cy="1347803"/>
      </dsp:txXfrm>
    </dsp:sp>
    <dsp:sp modelId="{C11EAD65-6082-4ED8-B5C2-C5EFAF1E8D7E}">
      <dsp:nvSpPr>
        <dsp:cNvPr id="0" name=""/>
        <dsp:cNvSpPr/>
      </dsp:nvSpPr>
      <dsp:spPr>
        <a:xfrm>
          <a:off x="0" y="46"/>
          <a:ext cx="3082676" cy="18670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Maintien des compétences soins palliatifs au sein des DAC issus des anciens réseaux de soins palliatifs</a:t>
          </a:r>
        </a:p>
      </dsp:txBody>
      <dsp:txXfrm>
        <a:off x="91141" y="91187"/>
        <a:ext cx="2900394" cy="1684755"/>
      </dsp:txXfrm>
    </dsp:sp>
    <dsp:sp modelId="{B07CD55C-A6DC-4F76-A63A-6B45B69888ED}">
      <dsp:nvSpPr>
        <dsp:cNvPr id="0" name=""/>
        <dsp:cNvSpPr/>
      </dsp:nvSpPr>
      <dsp:spPr>
        <a:xfrm rot="5400000">
          <a:off x="5076018" y="153797"/>
          <a:ext cx="1493629" cy="548031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/>
            <a:t>Financement de poste de gestionnaires de parcours soins dédiés aux soins palliatifs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/>
            <a:t>Intégration dans les filières de soins palliatifs</a:t>
          </a:r>
        </a:p>
      </dsp:txBody>
      <dsp:txXfrm rot="-5400000">
        <a:off x="3082677" y="2220052"/>
        <a:ext cx="5407400" cy="1347803"/>
      </dsp:txXfrm>
    </dsp:sp>
    <dsp:sp modelId="{17A53261-1400-4FB6-9BEC-97037ED12863}">
      <dsp:nvSpPr>
        <dsp:cNvPr id="0" name=""/>
        <dsp:cNvSpPr/>
      </dsp:nvSpPr>
      <dsp:spPr>
        <a:xfrm>
          <a:off x="0" y="1960435"/>
          <a:ext cx="3082676" cy="18670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Renforcement de certains DAC n’ayant dans leurs compétences spécifiques soins palliatifs</a:t>
          </a:r>
        </a:p>
      </dsp:txBody>
      <dsp:txXfrm>
        <a:off x="91141" y="2051576"/>
        <a:ext cx="2900394" cy="16847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4DEDB-A0A4-434D-8015-E0C225DB97C3}">
      <dsp:nvSpPr>
        <dsp:cNvPr id="0" name=""/>
        <dsp:cNvSpPr/>
      </dsp:nvSpPr>
      <dsp:spPr>
        <a:xfrm>
          <a:off x="39" y="128975"/>
          <a:ext cx="3798093" cy="7915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2023 Finalisation du cahier des charges régional des Equipes mobiles de soins palliatifs</a:t>
          </a:r>
        </a:p>
      </dsp:txBody>
      <dsp:txXfrm>
        <a:off x="39" y="128975"/>
        <a:ext cx="3798093" cy="791561"/>
      </dsp:txXfrm>
    </dsp:sp>
    <dsp:sp modelId="{D76F4E95-7E39-4940-8BBE-F634FAF199BD}">
      <dsp:nvSpPr>
        <dsp:cNvPr id="0" name=""/>
        <dsp:cNvSpPr/>
      </dsp:nvSpPr>
      <dsp:spPr>
        <a:xfrm>
          <a:off x="39" y="920537"/>
          <a:ext cx="3798093" cy="2679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A partir du référentiel de fonctionnement des EMSP dans l’instruction du 21 juin 2023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Pour appuyer les professionnels du premier recours en journée et en semaine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Au domicile et en ESMS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Avec la possibilité de prescrire si nécessaire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Avec un portage par ES, association porteuse de DAC ou </a:t>
          </a:r>
          <a:r>
            <a:rPr lang="fr-FR" sz="1600" kern="1200" dirty="0" err="1"/>
            <a:t>co</a:t>
          </a:r>
          <a:r>
            <a:rPr lang="fr-FR" sz="1600" kern="1200" dirty="0"/>
            <a:t>-portage </a:t>
          </a:r>
        </a:p>
      </dsp:txBody>
      <dsp:txXfrm>
        <a:off x="39" y="920537"/>
        <a:ext cx="3798093" cy="2679120"/>
      </dsp:txXfrm>
    </dsp:sp>
    <dsp:sp modelId="{46E3F296-D5B5-494C-BE9A-B155823C6A9F}">
      <dsp:nvSpPr>
        <dsp:cNvPr id="0" name=""/>
        <dsp:cNvSpPr/>
      </dsp:nvSpPr>
      <dsp:spPr>
        <a:xfrm>
          <a:off x="4329866" y="128975"/>
          <a:ext cx="3798093" cy="7915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2025 Finalisation de l’Identification de 20 équipes mobiles couvrant les 22 territoires de DAC</a:t>
          </a:r>
        </a:p>
      </dsp:txBody>
      <dsp:txXfrm>
        <a:off x="4329866" y="128975"/>
        <a:ext cx="3798093" cy="791561"/>
      </dsp:txXfrm>
    </dsp:sp>
    <dsp:sp modelId="{F9B97103-89BD-48A8-8698-036DB95D014F}">
      <dsp:nvSpPr>
        <dsp:cNvPr id="0" name=""/>
        <dsp:cNvSpPr/>
      </dsp:nvSpPr>
      <dsp:spPr>
        <a:xfrm>
          <a:off x="4329866" y="920537"/>
          <a:ext cx="3798093" cy="26791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8 équipes portées par des associations porteuses de DAC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7 équipes portées par des 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/>
            <a:t>5 équipes </a:t>
          </a:r>
          <a:r>
            <a:rPr lang="fr-FR" sz="1600" kern="1200" dirty="0" err="1"/>
            <a:t>co</a:t>
          </a:r>
          <a:r>
            <a:rPr lang="fr-FR" sz="1600" kern="1200" dirty="0"/>
            <a:t>-portées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b="1" kern="1200" dirty="0">
              <a:sym typeface="Wingdings" panose="05000000000000000000" pitchFamily="2" charset="2"/>
            </a:rPr>
            <a:t> 6 millions d’Euros de mesures nouvelles entre 2023 et 2025 </a:t>
          </a:r>
          <a:endParaRPr lang="fr-FR" sz="1600" b="1" kern="1200" dirty="0"/>
        </a:p>
      </dsp:txBody>
      <dsp:txXfrm>
        <a:off x="4329866" y="920537"/>
        <a:ext cx="3798093" cy="2679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C990C-158D-4202-8576-3EE5CD2CF1AC}">
      <dsp:nvSpPr>
        <dsp:cNvPr id="0" name=""/>
        <dsp:cNvSpPr/>
      </dsp:nvSpPr>
      <dsp:spPr>
        <a:xfrm>
          <a:off x="3134" y="359197"/>
          <a:ext cx="1425019" cy="43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2024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</dsp:txBody>
      <dsp:txXfrm>
        <a:off x="11569" y="367632"/>
        <a:ext cx="1408149" cy="271130"/>
      </dsp:txXfrm>
    </dsp:sp>
    <dsp:sp modelId="{7FF06B9E-86E5-4D97-89F4-B72E2DDC46B0}">
      <dsp:nvSpPr>
        <dsp:cNvPr id="0" name=""/>
        <dsp:cNvSpPr/>
      </dsp:nvSpPr>
      <dsp:spPr>
        <a:xfrm>
          <a:off x="295005" y="647197"/>
          <a:ext cx="1425019" cy="3044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Première vague de déploiement de 15 ERIsp: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L’expérimentation Pallidom de l’HAD APHP est identifiée en Ile de </a:t>
          </a:r>
          <a:br>
            <a:rPr lang="fr-FR" sz="1000" kern="1200">
              <a:latin typeface="Aptos" panose="02110004020202020204"/>
              <a:ea typeface="+mn-ea"/>
              <a:cs typeface="+mn-cs"/>
            </a:rPr>
          </a:br>
          <a:r>
            <a:rPr lang="fr-FR" sz="1000" kern="1200">
              <a:latin typeface="Aptos" panose="02110004020202020204"/>
              <a:ea typeface="+mn-ea"/>
              <a:cs typeface="+mn-cs"/>
            </a:rPr>
            <a:t>France pour la préfiguration de ces équipes avec 200k€ en crédits d’amorçage pour l’activité 2025 avec couverture de Paris et petite couronne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</dsp:txBody>
      <dsp:txXfrm>
        <a:off x="336742" y="688934"/>
        <a:ext cx="1341545" cy="2960776"/>
      </dsp:txXfrm>
    </dsp:sp>
    <dsp:sp modelId="{709DA45A-2B27-4387-991B-D745C3F50661}">
      <dsp:nvSpPr>
        <dsp:cNvPr id="0" name=""/>
        <dsp:cNvSpPr/>
      </dsp:nvSpPr>
      <dsp:spPr>
        <a:xfrm>
          <a:off x="1644181" y="325803"/>
          <a:ext cx="457978" cy="3547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1644181" y="396761"/>
        <a:ext cx="351542" cy="212872"/>
      </dsp:txXfrm>
    </dsp:sp>
    <dsp:sp modelId="{B820405D-AB08-4617-9282-D508D060E584}">
      <dsp:nvSpPr>
        <dsp:cNvPr id="0" name=""/>
        <dsp:cNvSpPr/>
      </dsp:nvSpPr>
      <dsp:spPr>
        <a:xfrm>
          <a:off x="2292264" y="359197"/>
          <a:ext cx="1425019" cy="43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2025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</dsp:txBody>
      <dsp:txXfrm>
        <a:off x="2300699" y="367632"/>
        <a:ext cx="1408149" cy="271130"/>
      </dsp:txXfrm>
    </dsp:sp>
    <dsp:sp modelId="{6EBC8DE0-556E-4A41-AB72-4EA7C7033731}">
      <dsp:nvSpPr>
        <dsp:cNvPr id="0" name=""/>
        <dsp:cNvSpPr/>
      </dsp:nvSpPr>
      <dsp:spPr>
        <a:xfrm>
          <a:off x="2668811" y="592096"/>
          <a:ext cx="1425019" cy="3044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AMI National pour 15 nouvelles ERIsp au niveau national avec 200k€ de crédits d’amorçage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3 dossiers retenus en Ile de France: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  <a:p>
          <a:pPr marL="171450" lvl="3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HAD Santé Service projet d’ERIsp couvrant le 95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  <a:p>
          <a:pPr marL="171450" lvl="3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HAD Région Melun et HAD groupe LNA Santé ERIsp co-portée pour la couverture du 77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  <a:p>
          <a:pPr marL="171450" lvl="3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Pallidom pour une extension en grande couronne </a:t>
          </a:r>
          <a:r>
            <a:rPr lang="fr-FR" sz="1000" kern="1200">
              <a:latin typeface="Aptos" panose="02110004020202020204"/>
              <a:ea typeface="+mn-ea"/>
              <a:cs typeface="+mn-cs"/>
              <a:sym typeface="Wingdings" panose="05000000000000000000" pitchFamily="2" charset="2"/>
            </a:rPr>
            <a:t> limitée au 78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</dsp:txBody>
      <dsp:txXfrm>
        <a:off x="2710548" y="633833"/>
        <a:ext cx="1341545" cy="2960776"/>
      </dsp:txXfrm>
    </dsp:sp>
    <dsp:sp modelId="{4B961380-0247-4215-8528-4F434E8F8736}">
      <dsp:nvSpPr>
        <dsp:cNvPr id="0" name=""/>
        <dsp:cNvSpPr/>
      </dsp:nvSpPr>
      <dsp:spPr>
        <a:xfrm>
          <a:off x="3933312" y="325803"/>
          <a:ext cx="457978" cy="3547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3933312" y="396761"/>
        <a:ext cx="351542" cy="212872"/>
      </dsp:txXfrm>
    </dsp:sp>
    <dsp:sp modelId="{610A4139-3888-4C6D-A8EE-02BF580B91E5}">
      <dsp:nvSpPr>
        <dsp:cNvPr id="0" name=""/>
        <dsp:cNvSpPr/>
      </dsp:nvSpPr>
      <dsp:spPr>
        <a:xfrm>
          <a:off x="4581395" y="359197"/>
          <a:ext cx="1425019" cy="432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2026 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</dsp:txBody>
      <dsp:txXfrm>
        <a:off x="4589830" y="367632"/>
        <a:ext cx="1408149" cy="271130"/>
      </dsp:txXfrm>
    </dsp:sp>
    <dsp:sp modelId="{ADB50187-5224-47BC-B840-7BF5C3ED9563}">
      <dsp:nvSpPr>
        <dsp:cNvPr id="0" name=""/>
        <dsp:cNvSpPr/>
      </dsp:nvSpPr>
      <dsp:spPr>
        <a:xfrm>
          <a:off x="4873267" y="647197"/>
          <a:ext cx="1425019" cy="30442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>
              <a:latin typeface="Aptos" panose="02110004020202020204"/>
              <a:ea typeface="+mn-ea"/>
              <a:cs typeface="+mn-cs"/>
            </a:rPr>
            <a:t>Un AMI pour identifier 15 nouveaux projets au niveau national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>
              <a:latin typeface="Aptos" panose="02110004020202020204"/>
              <a:ea typeface="+mn-ea"/>
              <a:cs typeface="+mn-cs"/>
            </a:rPr>
            <a:t>Instruction en cours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>
              <a:latin typeface="Aptos" panose="02110004020202020204"/>
              <a:ea typeface="+mn-ea"/>
              <a:cs typeface="+mn-cs"/>
            </a:rPr>
            <a:t>Publication des établissements retenus en octobre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>
              <a:latin typeface="Aptos" panose="02110004020202020204"/>
              <a:ea typeface="+mn-ea"/>
              <a:cs typeface="+mn-cs"/>
            </a:rPr>
            <a:t>200k€ en crédits d’amorçage versés en C3</a:t>
          </a:r>
          <a:endParaRPr lang="fr-FR" sz="1000" kern="1200" dirty="0">
            <a:latin typeface="Aptos" panose="02110004020202020204"/>
            <a:ea typeface="+mn-ea"/>
            <a:cs typeface="+mn-cs"/>
          </a:endParaRPr>
        </a:p>
      </dsp:txBody>
      <dsp:txXfrm>
        <a:off x="4915004" y="688934"/>
        <a:ext cx="1341545" cy="2960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9DDEF-16DF-4E74-826C-664DE03CEB56}">
      <dsp:nvSpPr>
        <dsp:cNvPr id="0" name=""/>
        <dsp:cNvSpPr/>
      </dsp:nvSpPr>
      <dsp:spPr>
        <a:xfrm>
          <a:off x="0" y="64284"/>
          <a:ext cx="11169365" cy="343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Aptos" panose="02110004020202020204"/>
              <a:ea typeface="+mn-ea"/>
              <a:cs typeface="+mn-cs"/>
            </a:rPr>
            <a:t>AMI national 2026 critères de sélection</a:t>
          </a:r>
        </a:p>
      </dsp:txBody>
      <dsp:txXfrm>
        <a:off x="16792" y="81076"/>
        <a:ext cx="11135781" cy="310396"/>
      </dsp:txXfrm>
    </dsp:sp>
    <dsp:sp modelId="{D28C20FC-D904-4C84-8F59-7B818604575B}">
      <dsp:nvSpPr>
        <dsp:cNvPr id="0" name=""/>
        <dsp:cNvSpPr/>
      </dsp:nvSpPr>
      <dsp:spPr>
        <a:xfrm>
          <a:off x="0" y="408264"/>
          <a:ext cx="11169365" cy="1130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4627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100" kern="1200">
              <a:latin typeface="Aptos" panose="02110004020202020204"/>
              <a:ea typeface="+mn-ea"/>
              <a:cs typeface="+mn-cs"/>
            </a:rPr>
            <a:t>Maillage territorial des ERI-SP ;</a:t>
          </a:r>
          <a:endParaRPr lang="fr-FR" sz="1100" kern="1200" dirty="0">
            <a:latin typeface="Aptos" panose="02110004020202020204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100" kern="1200">
              <a:latin typeface="Aptos" panose="02110004020202020204"/>
              <a:ea typeface="+mn-ea"/>
              <a:cs typeface="+mn-cs"/>
            </a:rPr>
            <a:t>Nombre d’habitants sur le territoire d’intervention de l’HAD candidate ;</a:t>
          </a:r>
          <a:endParaRPr lang="fr-FR" sz="1100" kern="1200" dirty="0">
            <a:latin typeface="Aptos" panose="02110004020202020204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100" kern="1200">
              <a:latin typeface="Aptos" panose="02110004020202020204"/>
              <a:ea typeface="+mn-ea"/>
              <a:cs typeface="+mn-cs"/>
            </a:rPr>
            <a:t>Articulation proposée avec l’offre de prise en charge en soins palliatifs sur le territoire d’intervention de l’HAD candidate </a:t>
          </a:r>
          <a:endParaRPr lang="fr-FR" sz="1100" kern="1200" dirty="0">
            <a:latin typeface="Aptos" panose="02110004020202020204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100" kern="1200">
              <a:latin typeface="Aptos" panose="02110004020202020204"/>
              <a:ea typeface="+mn-ea"/>
              <a:cs typeface="+mn-cs"/>
            </a:rPr>
            <a:t>Volume d’activité globale et en soins palliatifs de l’HAD candidate ;</a:t>
          </a:r>
          <a:endParaRPr lang="fr-FR" sz="1100" kern="1200" dirty="0">
            <a:latin typeface="Aptos" panose="02110004020202020204"/>
            <a:ea typeface="+mn-ea"/>
            <a:cs typeface="+mn-cs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100" kern="1200" dirty="0">
              <a:latin typeface="Aptos" panose="02110004020202020204"/>
              <a:ea typeface="+mn-ea"/>
              <a:cs typeface="+mn-cs"/>
            </a:rPr>
            <a:t>Structuration et robustesse des équipes médicales et soignantes actuelles de l’HAD ;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100" kern="1200">
              <a:latin typeface="Aptos" panose="02110004020202020204"/>
              <a:ea typeface="+mn-ea"/>
              <a:cs typeface="+mn-cs"/>
            </a:rPr>
            <a:t>Avis de l’ARS sur le projet</a:t>
          </a:r>
          <a:endParaRPr lang="fr-FR" sz="1100" kern="1200" dirty="0">
            <a:latin typeface="Aptos" panose="02110004020202020204"/>
            <a:ea typeface="+mn-ea"/>
            <a:cs typeface="+mn-cs"/>
          </a:endParaRPr>
        </a:p>
      </dsp:txBody>
      <dsp:txXfrm>
        <a:off x="0" y="408264"/>
        <a:ext cx="11169365" cy="11302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C9528-BB61-4916-82BF-DFB3AE3D2572}">
      <dsp:nvSpPr>
        <dsp:cNvPr id="0" name=""/>
        <dsp:cNvSpPr/>
      </dsp:nvSpPr>
      <dsp:spPr>
        <a:xfrm>
          <a:off x="29755" y="492543"/>
          <a:ext cx="2215934" cy="88637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Inscription territoriale</a:t>
          </a:r>
        </a:p>
      </dsp:txBody>
      <dsp:txXfrm>
        <a:off x="472942" y="492543"/>
        <a:ext cx="1329561" cy="886373"/>
      </dsp:txXfrm>
    </dsp:sp>
    <dsp:sp modelId="{5966AE1E-6394-47BA-BB3E-6A67E69CF36F}">
      <dsp:nvSpPr>
        <dsp:cNvPr id="0" name=""/>
        <dsp:cNvSpPr/>
      </dsp:nvSpPr>
      <dsp:spPr>
        <a:xfrm>
          <a:off x="2043950" y="485452"/>
          <a:ext cx="2215934" cy="88637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Qualité des espaces</a:t>
          </a:r>
        </a:p>
      </dsp:txBody>
      <dsp:txXfrm>
        <a:off x="2487137" y="485452"/>
        <a:ext cx="1329561" cy="886373"/>
      </dsp:txXfrm>
    </dsp:sp>
    <dsp:sp modelId="{60B4FFFA-A73F-40C3-A136-A6F55CC8B298}">
      <dsp:nvSpPr>
        <dsp:cNvPr id="0" name=""/>
        <dsp:cNvSpPr/>
      </dsp:nvSpPr>
      <dsp:spPr>
        <a:xfrm>
          <a:off x="3990500" y="502373"/>
          <a:ext cx="2215934" cy="88637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Accompagnement personnalisé</a:t>
          </a:r>
        </a:p>
      </dsp:txBody>
      <dsp:txXfrm>
        <a:off x="4433687" y="502373"/>
        <a:ext cx="1329561" cy="8863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E8C2E6-DDB6-4E11-AE82-256DD6FE273F}">
      <dsp:nvSpPr>
        <dsp:cNvPr id="0" name=""/>
        <dsp:cNvSpPr/>
      </dsp:nvSpPr>
      <dsp:spPr>
        <a:xfrm>
          <a:off x="1464" y="203092"/>
          <a:ext cx="1840875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2023</a:t>
          </a:r>
        </a:p>
      </dsp:txBody>
      <dsp:txXfrm>
        <a:off x="1464" y="203092"/>
        <a:ext cx="1840875" cy="316800"/>
      </dsp:txXfrm>
    </dsp:sp>
    <dsp:sp modelId="{6ACBDD39-E3C4-46D4-AA7A-A36113984737}">
      <dsp:nvSpPr>
        <dsp:cNvPr id="0" name=""/>
        <dsp:cNvSpPr/>
      </dsp:nvSpPr>
      <dsp:spPr>
        <a:xfrm>
          <a:off x="378511" y="519891"/>
          <a:ext cx="1840875" cy="2079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b="1" kern="1200" dirty="0"/>
            <a:t>Rapport de la Cour des Comptes </a:t>
          </a:r>
          <a:r>
            <a:rPr lang="fr-FR" sz="1100" kern="1200" dirty="0"/>
            <a:t>préconise un meilleur suivi des LISP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b="1" kern="1200" dirty="0"/>
            <a:t>Instruction du 21 juin 2023</a:t>
          </a:r>
          <a:r>
            <a:rPr lang="fr-FR" sz="1100" kern="1200" dirty="0"/>
            <a:t>: définit un référentiel de fonctionnement des LISP et une réévaluation tous les 5 ans.</a:t>
          </a:r>
        </a:p>
      </dsp:txBody>
      <dsp:txXfrm>
        <a:off x="432428" y="573808"/>
        <a:ext cx="1733041" cy="1971166"/>
      </dsp:txXfrm>
    </dsp:sp>
    <dsp:sp modelId="{277F72CC-8DF6-4811-81F7-DB192D489FBE}">
      <dsp:nvSpPr>
        <dsp:cNvPr id="0" name=""/>
        <dsp:cNvSpPr/>
      </dsp:nvSpPr>
      <dsp:spPr>
        <a:xfrm>
          <a:off x="2121410" y="132329"/>
          <a:ext cx="591628" cy="4583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2121410" y="223994"/>
        <a:ext cx="454131" cy="274994"/>
      </dsp:txXfrm>
    </dsp:sp>
    <dsp:sp modelId="{D20BE9EB-EEA8-41AD-8EE5-13D04ECA87F8}">
      <dsp:nvSpPr>
        <dsp:cNvPr id="0" name=""/>
        <dsp:cNvSpPr/>
      </dsp:nvSpPr>
      <dsp:spPr>
        <a:xfrm>
          <a:off x="2958620" y="203092"/>
          <a:ext cx="1840875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2024</a:t>
          </a:r>
        </a:p>
      </dsp:txBody>
      <dsp:txXfrm>
        <a:off x="2958620" y="203092"/>
        <a:ext cx="1840875" cy="316800"/>
      </dsp:txXfrm>
    </dsp:sp>
    <dsp:sp modelId="{CD8E4490-3C0E-412F-B583-96503F4E3996}">
      <dsp:nvSpPr>
        <dsp:cNvPr id="0" name=""/>
        <dsp:cNvSpPr/>
      </dsp:nvSpPr>
      <dsp:spPr>
        <a:xfrm>
          <a:off x="3335666" y="519891"/>
          <a:ext cx="1840875" cy="2079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kern="1200" dirty="0"/>
            <a:t>ARSIF: </a:t>
          </a:r>
          <a:r>
            <a:rPr lang="fr-FR" sz="1100" b="0" kern="1200" dirty="0"/>
            <a:t>Enquête Flash </a:t>
          </a:r>
          <a:r>
            <a:rPr lang="fr-FR" sz="1100" b="1" kern="1200" dirty="0"/>
            <a:t>quantitative  des LISP </a:t>
          </a:r>
          <a:r>
            <a:rPr lang="fr-FR" sz="1100" kern="1200" dirty="0"/>
            <a:t>durant l’été 2024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kern="1200" dirty="0"/>
            <a:t>Ministère: </a:t>
          </a:r>
          <a:r>
            <a:rPr lang="fr-FR" sz="1100" b="1" kern="1200" dirty="0"/>
            <a:t>grille d’évaluation </a:t>
          </a:r>
          <a:r>
            <a:rPr lang="fr-FR" sz="1100" kern="1200" dirty="0"/>
            <a:t>qualitative des LISP et SI associé.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kern="1200" dirty="0"/>
            <a:t>Lancement </a:t>
          </a:r>
          <a:r>
            <a:rPr lang="fr-FR" sz="1100" b="1" kern="1200" dirty="0"/>
            <a:t>campagne de réévaluation des LISP MCO</a:t>
          </a:r>
          <a:r>
            <a:rPr lang="fr-FR" sz="1100" kern="1200" dirty="0"/>
            <a:t> </a:t>
          </a:r>
          <a:r>
            <a:rPr lang="fr-FR" sz="1100" kern="1200" dirty="0" err="1"/>
            <a:t>d’IdF</a:t>
          </a:r>
          <a:r>
            <a:rPr lang="fr-FR" sz="1100" kern="1200" dirty="0"/>
            <a:t> en lien avec la structuration des filières territoriales</a:t>
          </a:r>
        </a:p>
      </dsp:txBody>
      <dsp:txXfrm>
        <a:off x="3389583" y="573808"/>
        <a:ext cx="1733041" cy="1971166"/>
      </dsp:txXfrm>
    </dsp:sp>
    <dsp:sp modelId="{0905CE9E-3EC3-413C-B083-B495C9374FC3}">
      <dsp:nvSpPr>
        <dsp:cNvPr id="0" name=""/>
        <dsp:cNvSpPr/>
      </dsp:nvSpPr>
      <dsp:spPr>
        <a:xfrm>
          <a:off x="5078565" y="132329"/>
          <a:ext cx="591628" cy="4583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5078565" y="223994"/>
        <a:ext cx="454131" cy="274994"/>
      </dsp:txXfrm>
    </dsp:sp>
    <dsp:sp modelId="{A5E310CB-830F-41A2-AED7-B9015950E05E}">
      <dsp:nvSpPr>
        <dsp:cNvPr id="0" name=""/>
        <dsp:cNvSpPr/>
      </dsp:nvSpPr>
      <dsp:spPr>
        <a:xfrm>
          <a:off x="5915775" y="203092"/>
          <a:ext cx="1840875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2025</a:t>
          </a:r>
        </a:p>
      </dsp:txBody>
      <dsp:txXfrm>
        <a:off x="5915775" y="203092"/>
        <a:ext cx="1840875" cy="316800"/>
      </dsp:txXfrm>
    </dsp:sp>
    <dsp:sp modelId="{D5405FFA-9753-4F24-8E31-12F2EB2C67A5}">
      <dsp:nvSpPr>
        <dsp:cNvPr id="0" name=""/>
        <dsp:cNvSpPr/>
      </dsp:nvSpPr>
      <dsp:spPr>
        <a:xfrm>
          <a:off x="6292821" y="519891"/>
          <a:ext cx="1840875" cy="2079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b="1" kern="1200" dirty="0"/>
            <a:t>Réévaluation des LISP MCO </a:t>
          </a:r>
          <a:r>
            <a:rPr lang="fr-FR" sz="1100" kern="1200" dirty="0"/>
            <a:t>avec retour aux établissements et observations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 dirty="0"/>
            <a:t>Lancement de la campagne de réévaluation des LISP SMR existants</a:t>
          </a:r>
        </a:p>
      </dsp:txBody>
      <dsp:txXfrm>
        <a:off x="6346738" y="573808"/>
        <a:ext cx="1733041" cy="1971166"/>
      </dsp:txXfrm>
    </dsp:sp>
    <dsp:sp modelId="{58C60399-87B4-40C7-9B52-3E1D522AA958}">
      <dsp:nvSpPr>
        <dsp:cNvPr id="0" name=""/>
        <dsp:cNvSpPr/>
      </dsp:nvSpPr>
      <dsp:spPr>
        <a:xfrm>
          <a:off x="8035720" y="132329"/>
          <a:ext cx="591628" cy="4583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8035720" y="223994"/>
        <a:ext cx="454131" cy="274994"/>
      </dsp:txXfrm>
    </dsp:sp>
    <dsp:sp modelId="{5A46B095-4E86-4570-8802-EDBF4057BB6A}">
      <dsp:nvSpPr>
        <dsp:cNvPr id="0" name=""/>
        <dsp:cNvSpPr/>
      </dsp:nvSpPr>
      <dsp:spPr>
        <a:xfrm>
          <a:off x="8872930" y="203092"/>
          <a:ext cx="1840875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2026</a:t>
          </a:r>
        </a:p>
      </dsp:txBody>
      <dsp:txXfrm>
        <a:off x="8872930" y="203092"/>
        <a:ext cx="1840875" cy="316800"/>
      </dsp:txXfrm>
    </dsp:sp>
    <dsp:sp modelId="{5CB12D4B-0F09-49BF-87A6-3B8428F33DAE}">
      <dsp:nvSpPr>
        <dsp:cNvPr id="0" name=""/>
        <dsp:cNvSpPr/>
      </dsp:nvSpPr>
      <dsp:spPr>
        <a:xfrm>
          <a:off x="9249976" y="519891"/>
          <a:ext cx="1840875" cy="2079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 dirty="0"/>
            <a:t> </a:t>
          </a:r>
          <a:r>
            <a:rPr lang="fr-FR" sz="1100" b="1" kern="1200" dirty="0"/>
            <a:t>Réévaluation des LISP SMR</a:t>
          </a:r>
          <a:r>
            <a:rPr lang="fr-FR" sz="1100" kern="1200" dirty="0"/>
            <a:t> avec retour aux établissements (en cours)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 dirty="0"/>
            <a:t>Cartographie de l’ensemble des LISP d’Ile de France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100" kern="1200" dirty="0"/>
            <a:t>Ouverture de nouvelles reconnaissances de LISP en fonction des besoins régionaux</a:t>
          </a:r>
        </a:p>
      </dsp:txBody>
      <dsp:txXfrm>
        <a:off x="9303893" y="573808"/>
        <a:ext cx="1733041" cy="19711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CF62E-B979-45E4-8EBA-3F9D8F1AB657}">
      <dsp:nvSpPr>
        <dsp:cNvPr id="0" name=""/>
        <dsp:cNvSpPr/>
      </dsp:nvSpPr>
      <dsp:spPr>
        <a:xfrm>
          <a:off x="0" y="28488"/>
          <a:ext cx="11092317" cy="5615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Objectifs:</a:t>
          </a:r>
        </a:p>
      </dsp:txBody>
      <dsp:txXfrm>
        <a:off x="27415" y="55903"/>
        <a:ext cx="11037487" cy="506769"/>
      </dsp:txXfrm>
    </dsp:sp>
    <dsp:sp modelId="{C0AA1C16-0E29-44FF-AA55-1D2595507A3C}">
      <dsp:nvSpPr>
        <dsp:cNvPr id="0" name=""/>
        <dsp:cNvSpPr/>
      </dsp:nvSpPr>
      <dsp:spPr>
        <a:xfrm>
          <a:off x="0" y="590088"/>
          <a:ext cx="11092317" cy="1192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81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 dirty="0"/>
            <a:t>Avoir une meilleure lisibilité de l’offre de LISP (par service, avec des référents identifiés)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 dirty="0"/>
            <a:t>S’assurer d’éléments qualitatifs sur la prise en charge (formation des équipes, projet de soins palliatifs de l’établissement…)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900" kern="1200" dirty="0"/>
            <a:t>Encourager l’intégration de l’offre de LISP au sein des filières territoriales de soins palliatifs</a:t>
          </a:r>
        </a:p>
      </dsp:txBody>
      <dsp:txXfrm>
        <a:off x="0" y="590088"/>
        <a:ext cx="11092317" cy="11923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8FE45-FA10-47B4-BBE6-E64FCA8F989E}">
      <dsp:nvSpPr>
        <dsp:cNvPr id="0" name=""/>
        <dsp:cNvSpPr/>
      </dsp:nvSpPr>
      <dsp:spPr>
        <a:xfrm>
          <a:off x="0" y="237186"/>
          <a:ext cx="11092317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Déroulement de la campagne</a:t>
          </a:r>
        </a:p>
      </dsp:txBody>
      <dsp:txXfrm>
        <a:off x="21704" y="258890"/>
        <a:ext cx="11048909" cy="401192"/>
      </dsp:txXfrm>
    </dsp:sp>
    <dsp:sp modelId="{662D95E0-FEE0-4D0C-B0EA-70F68E491B4C}">
      <dsp:nvSpPr>
        <dsp:cNvPr id="0" name=""/>
        <dsp:cNvSpPr/>
      </dsp:nvSpPr>
      <dsp:spPr>
        <a:xfrm>
          <a:off x="0" y="682101"/>
          <a:ext cx="11092317" cy="491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8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b="1" kern="1200" dirty="0"/>
            <a:t>Ouverture fenêtre du 1er décembre 2026 au 31 janvier 2027 </a:t>
          </a:r>
          <a:r>
            <a:rPr lang="fr-FR" sz="1500" kern="1200" dirty="0"/>
            <a:t>(dans le même temps que la fenêtre d’autorisations SMR)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b="1" kern="1200" dirty="0"/>
            <a:t>Instruction:</a:t>
          </a:r>
          <a:r>
            <a:rPr lang="fr-FR" sz="1500" kern="1200" dirty="0"/>
            <a:t> en lien avec les autorisations SMR pour les demandes de LISP SMR</a:t>
          </a:r>
        </a:p>
      </dsp:txBody>
      <dsp:txXfrm>
        <a:off x="0" y="682101"/>
        <a:ext cx="11092317" cy="491625"/>
      </dsp:txXfrm>
    </dsp:sp>
    <dsp:sp modelId="{214CF62E-B979-45E4-8EBA-3F9D8F1AB657}">
      <dsp:nvSpPr>
        <dsp:cNvPr id="0" name=""/>
        <dsp:cNvSpPr/>
      </dsp:nvSpPr>
      <dsp:spPr>
        <a:xfrm>
          <a:off x="0" y="1135133"/>
          <a:ext cx="11092317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Priorités:</a:t>
          </a:r>
        </a:p>
      </dsp:txBody>
      <dsp:txXfrm>
        <a:off x="21704" y="1156837"/>
        <a:ext cx="11048909" cy="401192"/>
      </dsp:txXfrm>
    </dsp:sp>
    <dsp:sp modelId="{C0AA1C16-0E29-44FF-AA55-1D2595507A3C}">
      <dsp:nvSpPr>
        <dsp:cNvPr id="0" name=""/>
        <dsp:cNvSpPr/>
      </dsp:nvSpPr>
      <dsp:spPr>
        <a:xfrm>
          <a:off x="0" y="1618326"/>
          <a:ext cx="11092317" cy="983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8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kern="1200" dirty="0"/>
            <a:t>LISP pédiatriques (MCO / SMR)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kern="1200" dirty="0"/>
            <a:t>LISP en SMR notamment sur les mentions spécialisées oncologie, gériatrie et neurologie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kern="1200" dirty="0"/>
            <a:t>LISP en MCO services généralistes avec admissions directes (aval des urgences, gériatrie, médecine polyvalente)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kern="1200" dirty="0"/>
            <a:t>Services ayant déjà 2 LISP reconnus souhaitant passer à 3</a:t>
          </a:r>
        </a:p>
      </dsp:txBody>
      <dsp:txXfrm>
        <a:off x="0" y="1618326"/>
        <a:ext cx="11092317" cy="983250"/>
      </dsp:txXfrm>
    </dsp:sp>
    <dsp:sp modelId="{1EB1FD32-DF2C-4E67-AF08-5E4E8C1A617C}">
      <dsp:nvSpPr>
        <dsp:cNvPr id="0" name=""/>
        <dsp:cNvSpPr/>
      </dsp:nvSpPr>
      <dsp:spPr>
        <a:xfrm>
          <a:off x="0" y="2601576"/>
          <a:ext cx="11092317" cy="444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Critères:</a:t>
          </a:r>
        </a:p>
      </dsp:txBody>
      <dsp:txXfrm>
        <a:off x="21704" y="2623280"/>
        <a:ext cx="11048909" cy="401192"/>
      </dsp:txXfrm>
    </dsp:sp>
    <dsp:sp modelId="{7EE7CE10-B2BF-40CB-B636-A3B0354DF98F}">
      <dsp:nvSpPr>
        <dsp:cNvPr id="0" name=""/>
        <dsp:cNvSpPr/>
      </dsp:nvSpPr>
      <dsp:spPr>
        <a:xfrm>
          <a:off x="0" y="3046176"/>
          <a:ext cx="11092317" cy="727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81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kern="1200" dirty="0"/>
            <a:t>Besoins sur le département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500" kern="1200" dirty="0"/>
            <a:t>Critères définis dans l’instruction du 21 juin 2023 (en particulier formation des professionnels, intégration à la filière..)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fr-FR" sz="1500" kern="1200" dirty="0"/>
        </a:p>
      </dsp:txBody>
      <dsp:txXfrm>
        <a:off x="0" y="3046176"/>
        <a:ext cx="11092317" cy="7276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B7015E-27E6-40C6-9EE3-502ACFCAABA2}">
      <dsp:nvSpPr>
        <dsp:cNvPr id="0" name=""/>
        <dsp:cNvSpPr/>
      </dsp:nvSpPr>
      <dsp:spPr>
        <a:xfrm rot="5400000">
          <a:off x="7351613" y="-3171734"/>
          <a:ext cx="733734" cy="72644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Poursuite des actions d’acculturation des structures d’accueil de Personnes âgées (webinaires EHPAD, SAD, USLD…, expérimentation </a:t>
          </a:r>
          <a:r>
            <a:rPr lang="fr-FR" sz="1500" kern="1200" dirty="0" err="1"/>
            <a:t>DiacoPall</a:t>
          </a:r>
          <a:r>
            <a:rPr lang="fr-FR" sz="1500" kern="1200" dirty="0"/>
            <a:t> dans le 91…)</a:t>
          </a:r>
        </a:p>
      </dsp:txBody>
      <dsp:txXfrm rot="-5400000">
        <a:off x="4086254" y="129443"/>
        <a:ext cx="7228634" cy="662098"/>
      </dsp:txXfrm>
    </dsp:sp>
    <dsp:sp modelId="{73A6BF30-00AF-4B70-AD20-D46B7238BE4D}">
      <dsp:nvSpPr>
        <dsp:cNvPr id="0" name=""/>
        <dsp:cNvSpPr/>
      </dsp:nvSpPr>
      <dsp:spPr>
        <a:xfrm>
          <a:off x="0" y="1906"/>
          <a:ext cx="4086254" cy="917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Gériatrie</a:t>
          </a:r>
        </a:p>
      </dsp:txBody>
      <dsp:txXfrm>
        <a:off x="44772" y="46678"/>
        <a:ext cx="3996710" cy="827624"/>
      </dsp:txXfrm>
    </dsp:sp>
    <dsp:sp modelId="{E5F52E13-8D1F-4236-B952-FCC0F357AE02}">
      <dsp:nvSpPr>
        <dsp:cNvPr id="0" name=""/>
        <dsp:cNvSpPr/>
      </dsp:nvSpPr>
      <dsp:spPr>
        <a:xfrm rot="5400000">
          <a:off x="7351613" y="-2208707"/>
          <a:ext cx="733734" cy="72644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Intégration d’objectifs sur les soins palliatifs et d’accompagnement dans la </a:t>
          </a:r>
          <a:r>
            <a:rPr lang="fr-FR" sz="1500" kern="1200" dirty="0" err="1"/>
            <a:t>FdR</a:t>
          </a:r>
          <a:r>
            <a:rPr lang="fr-FR" sz="1500" kern="1200" dirty="0"/>
            <a:t> régionale Cancer 2026-2030</a:t>
          </a:r>
        </a:p>
      </dsp:txBody>
      <dsp:txXfrm rot="-5400000">
        <a:off x="4086254" y="1092470"/>
        <a:ext cx="7228634" cy="662098"/>
      </dsp:txXfrm>
    </dsp:sp>
    <dsp:sp modelId="{AAA5AA5E-EF79-4DD2-BFDE-8A5F85DBDC85}">
      <dsp:nvSpPr>
        <dsp:cNvPr id="0" name=""/>
        <dsp:cNvSpPr/>
      </dsp:nvSpPr>
      <dsp:spPr>
        <a:xfrm>
          <a:off x="0" y="964934"/>
          <a:ext cx="4086254" cy="917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 err="1"/>
            <a:t>Onco</a:t>
          </a:r>
          <a:r>
            <a:rPr lang="fr-FR" sz="2600" kern="1200" dirty="0"/>
            <a:t> Hématologie</a:t>
          </a:r>
        </a:p>
      </dsp:txBody>
      <dsp:txXfrm>
        <a:off x="44772" y="1009706"/>
        <a:ext cx="3996710" cy="827624"/>
      </dsp:txXfrm>
    </dsp:sp>
    <dsp:sp modelId="{83579139-8151-4594-9308-3D4390C1305A}">
      <dsp:nvSpPr>
        <dsp:cNvPr id="0" name=""/>
        <dsp:cNvSpPr/>
      </dsp:nvSpPr>
      <dsp:spPr>
        <a:xfrm rot="5400000">
          <a:off x="7351613" y="-1245680"/>
          <a:ext cx="733734" cy="72644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GT en cours sur les soins palliatifs dans le parcours des patients atteints de MND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Mise en place d’un Staff entre le centre expert SLA et les USP</a:t>
          </a:r>
        </a:p>
      </dsp:txBody>
      <dsp:txXfrm rot="-5400000">
        <a:off x="4086254" y="2055497"/>
        <a:ext cx="7228634" cy="662098"/>
      </dsp:txXfrm>
    </dsp:sp>
    <dsp:sp modelId="{E614A20B-E5E3-41C3-AAF5-1829C03345C1}">
      <dsp:nvSpPr>
        <dsp:cNvPr id="0" name=""/>
        <dsp:cNvSpPr/>
      </dsp:nvSpPr>
      <dsp:spPr>
        <a:xfrm>
          <a:off x="0" y="1927961"/>
          <a:ext cx="4086254" cy="917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Neurologie</a:t>
          </a:r>
        </a:p>
      </dsp:txBody>
      <dsp:txXfrm>
        <a:off x="44772" y="1972733"/>
        <a:ext cx="3996710" cy="827624"/>
      </dsp:txXfrm>
    </dsp:sp>
    <dsp:sp modelId="{09C5CE25-AAB9-41CA-9745-F584A57C523C}">
      <dsp:nvSpPr>
        <dsp:cNvPr id="0" name=""/>
        <dsp:cNvSpPr/>
      </dsp:nvSpPr>
      <dsp:spPr>
        <a:xfrm rot="5400000">
          <a:off x="7351613" y="-282653"/>
          <a:ext cx="733734" cy="72644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500" kern="1200" dirty="0"/>
            <a:t>Mise en place d’une plateforme unique pour le rapport d’activité des EMSP intra et extra hospitalières à compter du RA 2027 sur l’activité 2026</a:t>
          </a:r>
        </a:p>
      </dsp:txBody>
      <dsp:txXfrm rot="-5400000">
        <a:off x="4086254" y="3018524"/>
        <a:ext cx="7228634" cy="662098"/>
      </dsp:txXfrm>
    </dsp:sp>
    <dsp:sp modelId="{3AAB834C-6CD0-46C9-9454-B8651D02E7E6}">
      <dsp:nvSpPr>
        <dsp:cNvPr id="0" name=""/>
        <dsp:cNvSpPr/>
      </dsp:nvSpPr>
      <dsp:spPr>
        <a:xfrm>
          <a:off x="0" y="2890988"/>
          <a:ext cx="4086254" cy="917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Equipes mobiles de soins palliatifs</a:t>
          </a:r>
        </a:p>
      </dsp:txBody>
      <dsp:txXfrm>
        <a:off x="44772" y="2935760"/>
        <a:ext cx="3996710" cy="827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2DDBE5-E3FE-1167-6295-413AFC6EC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E3A082-35EF-E3A6-3E17-49E976B11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3ED99E-BBC7-0485-47C6-0F2A05F6C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FCEB29-98DE-74E1-AC02-1137F9008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6B9B0C-403A-7E16-4337-35DEB087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602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F3130-ACC2-7335-FD8D-6B76DD16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84E6EA-08F5-8BBC-07CE-888134D83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A605E-261D-2F6D-DB70-22389955C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BB4036-40C6-004F-BA68-27BEE871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F51EBE-E452-FC9C-AA97-110143C3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15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E97C6E-6A7F-B260-A2C7-8CDB9E99E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A727F4-C738-714F-BF67-D45FDB8A8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10275-BD4B-62E7-779A-C61FD76CD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3B2665-435A-C474-DB06-67F8FBC6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0F70BC-1182-BE81-4832-0BA3DB77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30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33045-E700-F6AE-CB03-B892F4E20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94F951-9EAC-33AB-75CF-22FF6F354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0F63B3-92ED-0F1E-15AD-EB9364316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2ABC17-DF16-0CD6-A37A-7DF6558FB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997951-39A0-879A-E3FE-68EC57BA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E16325-525E-DB5D-2476-0703C06E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48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538FE-DCA3-EB1D-67F8-98DE869C1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7E9172-2C82-7DA0-83FA-5C9321BDC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1A9EFE-A1A7-8566-959B-F946679CF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6AB1DC5-FAF9-F1B0-0D4F-34583E654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72641E-0D75-26F5-D05B-B6E21A436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0BCE6C4-EB40-A9B6-1A07-C4C1E72F8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9E3C0F-C940-0FC4-4C79-64F00BB6A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22E1DA9-3BE7-AACB-B82A-AFEDE70C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5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9B0C4-04E0-1DE9-3D9D-324D04949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BF315BE-1A9D-B13A-5265-B0DAE7BE2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60ADA3-758D-2357-F012-94E2643C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AEA06F-16CA-B951-C477-B3D63E0E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87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CEC181-A856-E29F-8F65-1ACA1B7B4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D2E0A5-9DD2-33F0-1D9B-B24011068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31F7E1-C5B0-7E0D-F1ED-DB4BC6884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87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F5A0C-4BB8-8E35-131B-9D09F2105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DD4F3-7E84-BF89-D337-FD25F62E8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A9F124-401C-C77C-62C7-8061556A8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A108A1-7A88-A9A7-AAE4-D55B3C89A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313A91-A61D-F911-F678-4C55AD0C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12BE66-999A-4220-9CA9-026DC700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81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340DB-77F3-D11E-8E1F-EE8341DC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3E0205C-E6BF-13C4-3041-AE90BF07995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4D0227-63C1-6A45-2F00-0F251D4C7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EC1467-A0A4-5817-2A55-57484221C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F27C8D-8ED2-B527-9517-EBB9FB13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5EC596-142B-EB3F-468E-1E8E0C4B5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9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2DB3A-983E-DC0D-5248-BD159C96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6B89E2-54B7-79BF-7522-57F78AF317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C39807-0864-9190-B358-0EE7A8EB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65C09B-026A-AF5F-27D1-19522C201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B5EEED-9728-0750-BF33-55DC26DF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91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04FBF23-5CE7-6ACC-98E9-083162F650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7C07E6-D607-7F91-2C5C-9A528A2AE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0BB833-6519-ACF4-DE9E-FBA715351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029CE7-4FBC-2CD9-C093-976C7AED1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D99DA5-3DC6-864D-075D-46AE1493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367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06/10/2026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53DF2B5-DDEC-9F4F-AC71-1D361A99EA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304246" y="717133"/>
            <a:ext cx="2927751" cy="168147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A456506-B875-0447-AE4C-DB90090465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20000" y="480000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28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06/10/2026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60341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06/10/2026</a:t>
            </a:fld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1340056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06/10/2026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664906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</p:spTree>
    <p:extLst>
      <p:ext uri="{BB962C8B-B14F-4D97-AF65-F5344CB8AC3E}">
        <p14:creationId xmlns:p14="http://schemas.microsoft.com/office/powerpoint/2010/main" val="241536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06/10/2026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10402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direction/service</a:t>
            </a:r>
          </a:p>
        </p:txBody>
      </p:sp>
    </p:spTree>
    <p:extLst>
      <p:ext uri="{BB962C8B-B14F-4D97-AF65-F5344CB8AC3E}">
        <p14:creationId xmlns:p14="http://schemas.microsoft.com/office/powerpoint/2010/main" val="3104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28AACA-3AD8-4433-AA95-B5EE0F305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CFACFC-4E18-E08B-5060-4C115135F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36ECF8-B49F-C0CB-C74E-D2B6B3E0C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61692-D2ED-4802-A19F-D5D1FAD83078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6D77D5-A42E-3CF1-5507-00241D37C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D5D24A-FA3E-EEA8-AFDA-A5CF49DF9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51855-5EFB-4ABE-A4FB-29771CCDA4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50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0.png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D23D62-17A8-6547-AF6B-323A348324DB}" type="datetime1">
              <a:rPr kumimoji="0" lang="fr-FR" sz="133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alpha val="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33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C140CD-8AED-46FF-A9A2-77308F3F39AE}" type="slidenum">
              <a:rPr kumimoji="0" lang="fr-FR" sz="133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alpha val="0"/>
                  </a:srgbClr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33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0"/>
                </a:srgbClr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pied de page 4"/>
          <p:cNvSpPr txBox="1">
            <a:spLocks/>
          </p:cNvSpPr>
          <p:nvPr/>
        </p:nvSpPr>
        <p:spPr bwMode="gray">
          <a:xfrm>
            <a:off x="815892" y="5829267"/>
            <a:ext cx="5575075" cy="597263"/>
          </a:xfrm>
          <a:prstGeom prst="rect">
            <a:avLst/>
          </a:prstGeom>
        </p:spPr>
        <p:txBody>
          <a:bodyPr anchor="ctr" anchorCtr="0"/>
          <a:lstStyle>
            <a:defPPr>
              <a:defRPr lang="fr-FR"/>
            </a:defPPr>
            <a:lvl1pPr marL="0" algn="l" defTabSz="914400" rtl="0" eaLnBrk="1" latinLnBrk="0" hangingPunct="1">
              <a:defRPr sz="11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Direction de l’offre de soins/département virage ambulatoire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73359" y="3687300"/>
            <a:ext cx="11173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Après midi Thématique du 22/09/2026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Actualités Régionales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45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AE9F5-18B1-C2F9-6DED-B7CFC999F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2D29AE-D5FE-46F4-3F46-C2C0F56D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18B676-BC4C-1FA4-63E1-36A6D91256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4A60EE-9D13-3442-9796-E718C6343EC1}" type="datetime1">
              <a:rPr kumimoji="0" lang="fr-FR" sz="10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1AE722E3-E9B7-7307-4C84-1266799C19AB}"/>
              </a:ext>
            </a:extLst>
          </p:cNvPr>
          <p:cNvGraphicFramePr/>
          <p:nvPr/>
        </p:nvGraphicFramePr>
        <p:xfrm>
          <a:off x="431800" y="1320521"/>
          <a:ext cx="11168109" cy="4105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64C6063-A6F1-75E6-7214-D27416740D3B}"/>
              </a:ext>
            </a:extLst>
          </p:cNvPr>
          <p:cNvSpPr txBox="1"/>
          <p:nvPr/>
        </p:nvSpPr>
        <p:spPr>
          <a:xfrm>
            <a:off x="0" y="735746"/>
            <a:ext cx="12481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Structuration des filières de soins palliatifs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C6B1BF38-785D-82A8-2721-AD4BC99B96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/ DOS / VH / VAP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E39CD8-FBD2-46E5-7736-99C3D1BF328B}"/>
              </a:ext>
            </a:extLst>
          </p:cNvPr>
          <p:cNvSpPr/>
          <p:nvPr/>
        </p:nvSpPr>
        <p:spPr>
          <a:xfrm>
            <a:off x="1871932" y="5538158"/>
            <a:ext cx="8462513" cy="6469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Mise en place d’une filière spécifique régionale concernant les soins palliatifs pédiatriques en lien avec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Paliped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397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7187E-FA39-0285-208C-1BB9B0E11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214E8BD-750E-31F6-577A-D292DC751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9BB9D6-1B92-A2BE-7EBA-14CD1CA6B79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4A60EE-9D13-3442-9796-E718C6343EC1}" type="datetime1">
              <a:rPr kumimoji="0" lang="fr-FR" sz="10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10DB90A-0493-7ACD-10C0-FB1CB041C25D}"/>
              </a:ext>
            </a:extLst>
          </p:cNvPr>
          <p:cNvSpPr txBox="1"/>
          <p:nvPr/>
        </p:nvSpPr>
        <p:spPr>
          <a:xfrm>
            <a:off x="771056" y="732986"/>
            <a:ext cx="100597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Rôle des DAC dans l’accompagnement des parcours en soins palliatifs 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08C9E7A5-4572-FF24-2E40-C6450834E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/ DOS / VH / VAP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2F5CEA0C-B6C8-0022-5483-5EEC9BCD7677}"/>
              </a:ext>
            </a:extLst>
          </p:cNvPr>
          <p:cNvGraphicFramePr/>
          <p:nvPr/>
        </p:nvGraphicFramePr>
        <p:xfrm>
          <a:off x="210075" y="2107454"/>
          <a:ext cx="8562990" cy="382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2BDCE2-DFB0-3604-74B0-1C61F20FFAC1}"/>
              </a:ext>
            </a:extLst>
          </p:cNvPr>
          <p:cNvSpPr/>
          <p:nvPr/>
        </p:nvSpPr>
        <p:spPr>
          <a:xfrm>
            <a:off x="9014596" y="2107455"/>
            <a:ext cx="2814249" cy="375699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Travail dans chaque filière sur: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L’articulation entre les DAC et EMSPT </a:t>
            </a:r>
            <a:endParaRPr kumimoji="0" lang="fr-FR" sz="1800" b="0" i="0" u="none" strike="sng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L’utilisation de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Santélien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comme outils de coordination du parcours soins palliatifs au domicile</a:t>
            </a:r>
          </a:p>
        </p:txBody>
      </p:sp>
    </p:spTree>
    <p:extLst>
      <p:ext uri="{BB962C8B-B14F-4D97-AF65-F5344CB8AC3E}">
        <p14:creationId xmlns:p14="http://schemas.microsoft.com/office/powerpoint/2010/main" val="75780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8CB9924-F46C-9F41-7B3F-48327AFB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018B7A-811A-9D7F-18AD-7905A09078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4A60EE-9D13-3442-9796-E718C6343EC1}" type="datetime1">
              <a:rPr kumimoji="0" lang="fr-FR" sz="10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charset="0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4BDC0F-846B-BFD5-6415-ACEACFA87DE1}"/>
              </a:ext>
            </a:extLst>
          </p:cNvPr>
          <p:cNvSpPr txBox="1"/>
          <p:nvPr/>
        </p:nvSpPr>
        <p:spPr>
          <a:xfrm>
            <a:off x="1426930" y="375969"/>
            <a:ext cx="10059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Déploiement des Equipes Mobiles de Soins Palliatifs Territoriales (EMSPT) pour les situations complexes au domicile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72858F2F-A26F-088D-2277-D8C30822B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/ DOS / VH / VAP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2FA20A9-78DE-CF7B-74CC-5EBCA9F0D3E6}"/>
              </a:ext>
            </a:extLst>
          </p:cNvPr>
          <p:cNvGraphicFramePr/>
          <p:nvPr/>
        </p:nvGraphicFramePr>
        <p:xfrm>
          <a:off x="1991800" y="1886058"/>
          <a:ext cx="8128000" cy="3728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15E6E79-A04D-51A4-6F49-28FBD2683C0B}"/>
              </a:ext>
            </a:extLst>
          </p:cNvPr>
          <p:cNvSpPr/>
          <p:nvPr/>
        </p:nvSpPr>
        <p:spPr>
          <a:xfrm>
            <a:off x="431800" y="5695202"/>
            <a:ext cx="11054917" cy="9021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Mise en place d’un appui téléphonique soir et week-end</a:t>
            </a:r>
          </a:p>
          <a:p>
            <a:pPr marL="285750" marR="0" lvl="0" indent="-28575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Assuré par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Pallidom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sur Paris et </a:t>
            </a:r>
            <a:r>
              <a:rPr lang="fr-FR" dirty="0">
                <a:solidFill>
                  <a:srgbClr val="FFFFFF"/>
                </a:solidFill>
                <a:latin typeface="Arial"/>
              </a:rPr>
              <a:t>petite couronne en mars 2026 </a:t>
            </a:r>
            <a:r>
              <a:rPr lang="fr-FR" dirty="0">
                <a:solidFill>
                  <a:srgbClr val="FFFFFF"/>
                </a:solidFill>
                <a:latin typeface="Arial"/>
                <a:sym typeface="Wingdings" panose="05000000000000000000" pitchFamily="2" charset="2"/>
              </a:rPr>
              <a:t> prolongation en 2027</a:t>
            </a:r>
          </a:p>
          <a:p>
            <a:pPr marL="285750" marR="0" lvl="0" indent="-28575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FFFFFF"/>
                </a:solidFill>
                <a:latin typeface="Arial"/>
                <a:sym typeface="Wingdings" panose="05000000000000000000" pitchFamily="2" charset="2"/>
              </a:rPr>
              <a:t>Assuré par les acteurs du 77/portage GHSIF depuis septembre 2025</a:t>
            </a:r>
            <a:endParaRPr lang="fr-FR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94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5C65862-CF20-2BFB-7508-545D887D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4917C25-F6DB-CED3-F6C0-14730A29FE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4A60EE-9D13-3442-9796-E718C6343EC1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49CFA4EE-2AE9-3239-DDE9-5515D3F38BD1}"/>
              </a:ext>
            </a:extLst>
          </p:cNvPr>
          <p:cNvGraphicFramePr/>
          <p:nvPr/>
        </p:nvGraphicFramePr>
        <p:xfrm>
          <a:off x="431800" y="878956"/>
          <a:ext cx="6301421" cy="4050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e 8">
            <a:extLst>
              <a:ext uri="{FF2B5EF4-FFF2-40B4-BE49-F238E27FC236}">
                <a16:creationId xmlns:a16="http://schemas.microsoft.com/office/drawing/2014/main" id="{FE289981-0A4D-2415-BFD6-4380B65D9EA3}"/>
              </a:ext>
            </a:extLst>
          </p:cNvPr>
          <p:cNvGrpSpPr/>
          <p:nvPr/>
        </p:nvGrpSpPr>
        <p:grpSpPr>
          <a:xfrm>
            <a:off x="7038000" y="1153219"/>
            <a:ext cx="4722200" cy="3502117"/>
            <a:chOff x="7055329" y="2077367"/>
            <a:chExt cx="4689463" cy="3429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C3BD0DF-666A-7C94-749F-755AE5E3A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55329" y="2077367"/>
              <a:ext cx="4689463" cy="3429000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414C2E3-5C4B-71B7-BAB6-2DD4DF2410BC}"/>
                </a:ext>
              </a:extLst>
            </p:cNvPr>
            <p:cNvSpPr txBox="1"/>
            <p:nvPr/>
          </p:nvSpPr>
          <p:spPr>
            <a:xfrm>
              <a:off x="7575070" y="2868537"/>
              <a:ext cx="182499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ＭＳ Ｐゴシック" charset="0"/>
                  <a:cs typeface="+mn-cs"/>
                </a:rPr>
                <a:t>PALLIDOM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ＭＳ Ｐゴシック" charset="0"/>
                  <a:cs typeface="+mn-cs"/>
                  <a:sym typeface="Wingdings" panose="05000000000000000000" pitchFamily="2" charset="2"/>
                </a:rPr>
                <a:t></a:t>
              </a: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F9ED5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ＭＳ Ｐゴシック" charset="0"/>
                  <a:cs typeface="+mn-cs"/>
                </a:rPr>
                <a:t>Extension T3 2026 au 78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D05ABB2-BFF8-5247-D5FA-BDD1FDCFEA3D}"/>
                </a:ext>
              </a:extLst>
            </p:cNvPr>
            <p:cNvSpPr txBox="1"/>
            <p:nvPr/>
          </p:nvSpPr>
          <p:spPr>
            <a:xfrm>
              <a:off x="9644363" y="3027264"/>
              <a:ext cx="20614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ＭＳ Ｐゴシック" charset="0"/>
                  <a:cs typeface="+mn-cs"/>
                </a:rPr>
                <a:t>HAD LNA (nord 77) / HAD Région Melun (Sud 77)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4EFAB95-1CC0-5C56-FC00-754EAA0C4713}"/>
                </a:ext>
              </a:extLst>
            </p:cNvPr>
            <p:cNvSpPr txBox="1"/>
            <p:nvPr/>
          </p:nvSpPr>
          <p:spPr>
            <a:xfrm>
              <a:off x="7815101" y="2177281"/>
              <a:ext cx="24231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ＭＳ Ｐゴシック" charset="0"/>
                  <a:cs typeface="+mn-cs"/>
                </a:rPr>
                <a:t>HAD SANTE SERVICE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EA72E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ＭＳ Ｐゴシック" charset="0"/>
                  <a:cs typeface="+mn-cs"/>
                  <a:sym typeface="Wingdings" panose="05000000000000000000" pitchFamily="2" charset="2"/>
                </a:rPr>
                <a:t> T3 2026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ＭＳ Ｐゴシック" charset="0"/>
                <a:cs typeface="+mn-cs"/>
              </a:endParaRPr>
            </a:p>
          </p:txBody>
        </p:sp>
      </p:grpSp>
      <p:graphicFrame>
        <p:nvGraphicFramePr>
          <p:cNvPr id="14" name="Diagramme 13">
            <a:extLst>
              <a:ext uri="{FF2B5EF4-FFF2-40B4-BE49-F238E27FC236}">
                <a16:creationId xmlns:a16="http://schemas.microsoft.com/office/drawing/2014/main" id="{F4765AC5-2455-5220-D6EB-B829788566EF}"/>
              </a:ext>
            </a:extLst>
          </p:cNvPr>
          <p:cNvGraphicFramePr/>
          <p:nvPr/>
        </p:nvGraphicFramePr>
        <p:xfrm>
          <a:off x="431800" y="4696811"/>
          <a:ext cx="11169365" cy="1602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E1C02D94-C66A-E341-D72C-72A6D6609B4E}"/>
              </a:ext>
            </a:extLst>
          </p:cNvPr>
          <p:cNvSpPr txBox="1">
            <a:spLocks/>
          </p:cNvSpPr>
          <p:nvPr/>
        </p:nvSpPr>
        <p:spPr bwMode="gray">
          <a:xfrm>
            <a:off x="2712040" y="58708"/>
            <a:ext cx="6608884" cy="9994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920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14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1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7450" indent="-17145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Equipes Rapide d’Intervention en Soins Palliatifs (</a:t>
            </a:r>
            <a:r>
              <a:rPr kumimoji="0" lang="fr-FR" sz="3333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ERIsp</a:t>
            </a:r>
            <a:r>
              <a:rPr kumimoji="0" lang="fr-FR" sz="33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endParaRPr kumimoji="0" lang="fr-FR" sz="3333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Vague 3">
            <a:extLst>
              <a:ext uri="{FF2B5EF4-FFF2-40B4-BE49-F238E27FC236}">
                <a16:creationId xmlns:a16="http://schemas.microsoft.com/office/drawing/2014/main" id="{E989C8A5-A998-16C3-38E5-8B4DB16B4607}"/>
              </a:ext>
            </a:extLst>
          </p:cNvPr>
          <p:cNvSpPr/>
          <p:nvPr/>
        </p:nvSpPr>
        <p:spPr>
          <a:xfrm rot="20133715">
            <a:off x="8247628" y="5458602"/>
            <a:ext cx="2794959" cy="798299"/>
          </a:xfrm>
          <a:prstGeom prst="wav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cours d’instruction</a:t>
            </a:r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D4E40FD0-9E3B-D864-481C-08EC078B7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9274"/>
            <a:ext cx="7839908" cy="4800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/ DOS / VH / VAP</a:t>
            </a:r>
          </a:p>
        </p:txBody>
      </p:sp>
    </p:spTree>
    <p:extLst>
      <p:ext uri="{BB962C8B-B14F-4D97-AF65-F5344CB8AC3E}">
        <p14:creationId xmlns:p14="http://schemas.microsoft.com/office/powerpoint/2010/main" val="1657710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5156ACC-D7C0-2107-1F24-86A4B0423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AF6F8B-ADE3-EF1C-2EBF-4590230207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4A60EE-9D13-3442-9796-E718C6343EC1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C7EDE-265D-36D3-ACFD-66968A623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Direction de l’autonomie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B7E1CA0-BE61-E6A0-FCD1-68E90CF6E5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2155" y="1304914"/>
            <a:ext cx="11232819" cy="323935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fr-FR" dirty="0"/>
              <a:t>Les Maisons d'Accompagnement en Soins Palliatifs constituent un maillon du dispositif territorial.</a:t>
            </a:r>
          </a:p>
          <a:p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0FD88C0-F779-C533-C3A9-132065C5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019" y="514132"/>
            <a:ext cx="10737373" cy="71998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700" dirty="0"/>
              <a:t>Maisons d’Accompagnement </a:t>
            </a:r>
            <a:br>
              <a:rPr lang="fr-FR" sz="3700" dirty="0"/>
            </a:br>
            <a:r>
              <a:rPr lang="fr-FR" sz="3700" dirty="0"/>
              <a:t>en Soins Palliatifs</a:t>
            </a:r>
            <a:br>
              <a:rPr lang="fr-FR" sz="3700" dirty="0"/>
            </a:br>
            <a:r>
              <a:rPr lang="fr-FR" sz="1800" dirty="0"/>
              <a:t>Article L312-1 du CASF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715650C-2B66-8DBF-F2C6-26CBB12126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1371" y="2276873"/>
            <a:ext cx="3408628" cy="1551057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FR" b="1" dirty="0"/>
              <a:t>Accueil en fin de vie</a:t>
            </a:r>
          </a:p>
          <a:p>
            <a:pPr algn="ctr"/>
            <a:r>
              <a:rPr lang="fr-FR" dirty="0"/>
              <a:t>Pour les personnes ne pouvant rester à domicile, dans un cadre bienveillant et sécurisé</a:t>
            </a:r>
          </a:p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B70C245-9925-FE65-A9C7-F1025EF15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5987" y="2276872"/>
            <a:ext cx="3360000" cy="184689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fr-FR" b="1" dirty="0"/>
              <a:t>Alternative à l'hospitalisation</a:t>
            </a:r>
          </a:p>
          <a:p>
            <a:pPr algn="ctr"/>
            <a:r>
              <a:rPr lang="fr-FR" dirty="0"/>
              <a:t>Éviter les hospitalisations non nécessaires tout en garantissant la qualité des soins</a:t>
            </a:r>
          </a:p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EBF4A4-6AEC-8416-EA2C-1D5FB25417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4245" y="2276873"/>
            <a:ext cx="3360000" cy="167656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FR" b="1" dirty="0"/>
              <a:t>Lieu de vie</a:t>
            </a:r>
          </a:p>
          <a:p>
            <a:pPr algn="ctr"/>
            <a:r>
              <a:rPr lang="fr-FR" dirty="0"/>
              <a:t>Un accompagnement global — médical, psychologique et social — dans un véritable lieu de vie</a:t>
            </a:r>
          </a:p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C810006-5103-1388-1D24-8B53D35F3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92" y="1856787"/>
            <a:ext cx="840171" cy="84017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C37975-FE35-5467-52A7-6F0575C59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066" y="2024901"/>
            <a:ext cx="840172" cy="8401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3433DE9-3895-8179-EF44-A0F25505B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977" y="1998679"/>
            <a:ext cx="698279" cy="69827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BF2B71F-DE52-F89B-7637-7ED28114DF32}"/>
              </a:ext>
            </a:extLst>
          </p:cNvPr>
          <p:cNvSpPr txBox="1"/>
          <p:nvPr/>
        </p:nvSpPr>
        <p:spPr>
          <a:xfrm>
            <a:off x="702113" y="4197760"/>
            <a:ext cx="110277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     Complémentarité territoriale: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Les MASP s'inscrivent pleinement dans l'objectif du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PRS de l'ARS Île-de-France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: garantir l'accès aux soins palliatifs sur l'ensemble du territoire.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Elles fonctionnent en complémentarité avec les dispositifs existants :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USP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— Unités de Soins Palliatifs hospitalières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HAD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— Hospitalisation À Domicile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Équipes mobiles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Territoriales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de soins palliatifs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AB60022-919A-0763-E336-F7E1BBD46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42153" y="3827929"/>
            <a:ext cx="711331" cy="71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9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48746-4893-BBBF-5F1A-9689C4DEB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A341248-C37F-82A4-D86F-B9C998F55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64951" y="6378000"/>
            <a:ext cx="1800000" cy="480000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AF5DF57-BC29-18FC-9AA6-0F42CDB5F0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802" y="6396843"/>
            <a:ext cx="1613913" cy="461159"/>
          </a:xfrm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4A60EE-9D13-3442-9796-E718C6343EC1}" type="datetime1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AB67FC-2457-0515-2C47-C8D801646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Direction de l’autonomie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795FE26A-4382-38A8-13E7-C7FB07F50F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 structure en IDF sur 12 retenues au niveau national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7D4FF498-C46E-A29F-C420-75409CCF9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2" y="910403"/>
            <a:ext cx="11233151" cy="719988"/>
          </a:xfrm>
        </p:spPr>
        <p:txBody>
          <a:bodyPr>
            <a:normAutofit/>
          </a:bodyPr>
          <a:lstStyle/>
          <a:p>
            <a:r>
              <a:rPr lang="fr-FR" dirty="0"/>
              <a:t>Cadre de l’expérimentation en IDF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2BD502B4-6EE2-17E0-F842-0702DB2B1C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8759" y="2045030"/>
            <a:ext cx="3408628" cy="2393308"/>
          </a:xfrm>
        </p:spPr>
        <p:txBody>
          <a:bodyPr/>
          <a:lstStyle/>
          <a:p>
            <a:pPr algn="ctr"/>
            <a:r>
              <a:rPr lang="fr-FR" sz="1600" dirty="0"/>
              <a:t>Public concerné: </a:t>
            </a:r>
          </a:p>
          <a:p>
            <a:pPr algn="ctr"/>
            <a:r>
              <a:rPr lang="fr-FR" sz="1600" b="1" dirty="0"/>
              <a:t>Adultes en fin de vie</a:t>
            </a:r>
          </a:p>
          <a:p>
            <a:pPr algn="ctr"/>
            <a:r>
              <a:rPr lang="fr-FR" sz="1600" dirty="0"/>
              <a:t>Situations stables ou intermédiaires nécessitant un accompagnement adapté</a:t>
            </a:r>
          </a:p>
          <a:p>
            <a:pPr algn="ctr"/>
            <a:r>
              <a:rPr lang="fr-FR" sz="1600" b="1" dirty="0"/>
              <a:t>Personnes sans solution</a:t>
            </a:r>
          </a:p>
          <a:p>
            <a:pPr algn="ctr"/>
            <a:r>
              <a:rPr lang="fr-FR" sz="1600" dirty="0"/>
              <a:t>Sans solution adaptée ou souhaitant quitter leur domicile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8AFEC3D-8D8B-CDEA-3865-5CFE4F297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66843" y="2165699"/>
            <a:ext cx="3360000" cy="2035152"/>
          </a:xfrm>
        </p:spPr>
        <p:txBody>
          <a:bodyPr/>
          <a:lstStyle/>
          <a:p>
            <a:pPr algn="ctr"/>
            <a:r>
              <a:rPr lang="fr-FR" sz="1600" dirty="0"/>
              <a:t>Budget : </a:t>
            </a:r>
          </a:p>
          <a:p>
            <a:r>
              <a:rPr lang="fr-FR" sz="1600" dirty="0"/>
              <a:t>1M€ en année pleine + participation résidents (~23 €/jour= forfait journalier)</a:t>
            </a:r>
          </a:p>
          <a:p>
            <a:endParaRPr lang="fr-FR" dirty="0"/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7333E272-C03D-66E6-4652-675385129703}"/>
              </a:ext>
            </a:extLst>
          </p:cNvPr>
          <p:cNvGraphicFramePr>
            <a:graphicFrameLocks noGrp="1"/>
          </p:cNvGraphicFramePr>
          <p:nvPr/>
        </p:nvGraphicFramePr>
        <p:xfrm>
          <a:off x="7623600" y="2564413"/>
          <a:ext cx="4320758" cy="14960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2335">
                  <a:extLst>
                    <a:ext uri="{9D8B030D-6E8A-4147-A177-3AD203B41FA5}">
                      <a16:colId xmlns:a16="http://schemas.microsoft.com/office/drawing/2014/main" val="531342145"/>
                    </a:ext>
                  </a:extLst>
                </a:gridCol>
                <a:gridCol w="2418423">
                  <a:extLst>
                    <a:ext uri="{9D8B030D-6E8A-4147-A177-3AD203B41FA5}">
                      <a16:colId xmlns:a16="http://schemas.microsoft.com/office/drawing/2014/main" val="4016919869"/>
                    </a:ext>
                  </a:extLst>
                </a:gridCol>
              </a:tblGrid>
              <a:tr h="38227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52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Publication de l’AAC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24 juin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5004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Dépôt candidatures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18 juin 2026 au 15 septembre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75727"/>
                  </a:ext>
                </a:extLst>
              </a:tr>
              <a:tr h="38227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Publication résultats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31 octobre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78111"/>
                  </a:ext>
                </a:extLst>
              </a:tr>
            </a:tbl>
          </a:graphicData>
        </a:graphic>
      </p:graphicFrame>
      <p:pic>
        <p:nvPicPr>
          <p:cNvPr id="22" name="Image 21">
            <a:extLst>
              <a:ext uri="{FF2B5EF4-FFF2-40B4-BE49-F238E27FC236}">
                <a16:creationId xmlns:a16="http://schemas.microsoft.com/office/drawing/2014/main" id="{F97445D3-1204-9FFF-CBF5-316345FC0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88" y="2023384"/>
            <a:ext cx="602576" cy="602576"/>
          </a:xfrm>
          <a:prstGeom prst="rect">
            <a:avLst/>
          </a:prstGeom>
        </p:spPr>
      </p:pic>
      <p:sp>
        <p:nvSpPr>
          <p:cNvPr id="23" name="AutoShape 3" descr="Image search result">
            <a:extLst>
              <a:ext uri="{FF2B5EF4-FFF2-40B4-BE49-F238E27FC236}">
                <a16:creationId xmlns:a16="http://schemas.microsoft.com/office/drawing/2014/main" id="{786A6CC4-8C14-4B9B-C77B-AB93D63A14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8F96478-8038-3257-51FD-486376521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622" y="1988842"/>
            <a:ext cx="615709" cy="61570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A117B71-1261-AF7D-6EBF-B13A9A6B6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7401" y="1958831"/>
            <a:ext cx="575075" cy="575075"/>
          </a:xfrm>
          <a:prstGeom prst="rect">
            <a:avLst/>
          </a:prstGeom>
        </p:spPr>
      </p:pic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0061CA36-A276-5DF5-53B1-85E3DC5927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84359" y="2175427"/>
            <a:ext cx="3360000" cy="575075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Calendrier prévisionnel</a:t>
            </a:r>
          </a:p>
        </p:txBody>
      </p:sp>
      <p:graphicFrame>
        <p:nvGraphicFramePr>
          <p:cNvPr id="44" name="Diagramme 43">
            <a:extLst>
              <a:ext uri="{FF2B5EF4-FFF2-40B4-BE49-F238E27FC236}">
                <a16:creationId xmlns:a16="http://schemas.microsoft.com/office/drawing/2014/main" id="{101F1AB4-8A22-7C47-0A30-DD7ED45C59DB}"/>
              </a:ext>
            </a:extLst>
          </p:cNvPr>
          <p:cNvGraphicFramePr/>
          <p:nvPr/>
        </p:nvGraphicFramePr>
        <p:xfrm>
          <a:off x="2991874" y="4755645"/>
          <a:ext cx="6208253" cy="1891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47" name="Groupe 46">
            <a:extLst>
              <a:ext uri="{FF2B5EF4-FFF2-40B4-BE49-F238E27FC236}">
                <a16:creationId xmlns:a16="http://schemas.microsoft.com/office/drawing/2014/main" id="{84CB26F0-D9CA-7ECD-5DD9-94F437D49C5E}"/>
              </a:ext>
            </a:extLst>
          </p:cNvPr>
          <p:cNvGrpSpPr/>
          <p:nvPr/>
        </p:nvGrpSpPr>
        <p:grpSpPr>
          <a:xfrm>
            <a:off x="8840186" y="5258016"/>
            <a:ext cx="2215935" cy="886373"/>
            <a:chOff x="3990500" y="502373"/>
            <a:chExt cx="2215934" cy="886373"/>
          </a:xfrm>
        </p:grpSpPr>
        <p:sp>
          <p:nvSpPr>
            <p:cNvPr id="48" name="Flèche : chevron 47">
              <a:extLst>
                <a:ext uri="{FF2B5EF4-FFF2-40B4-BE49-F238E27FC236}">
                  <a16:creationId xmlns:a16="http://schemas.microsoft.com/office/drawing/2014/main" id="{7C3AA0ED-9C57-0631-0B5A-8224B67725BA}"/>
                </a:ext>
              </a:extLst>
            </p:cNvPr>
            <p:cNvSpPr/>
            <p:nvPr/>
          </p:nvSpPr>
          <p:spPr>
            <a:xfrm>
              <a:off x="3990500" y="502373"/>
              <a:ext cx="2215934" cy="886373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lèche : chevron 4">
              <a:extLst>
                <a:ext uri="{FF2B5EF4-FFF2-40B4-BE49-F238E27FC236}">
                  <a16:creationId xmlns:a16="http://schemas.microsoft.com/office/drawing/2014/main" id="{C80DE4BA-263E-099A-ABFB-D36E08E61814}"/>
                </a:ext>
              </a:extLst>
            </p:cNvPr>
            <p:cNvSpPr txBox="1"/>
            <p:nvPr/>
          </p:nvSpPr>
          <p:spPr>
            <a:xfrm>
              <a:off x="4433687" y="502373"/>
              <a:ext cx="1329561" cy="8863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7" tIns="16003" rIns="16003" bIns="16003" numCol="1" spcCol="1270" anchor="ctr" anchorCtr="0">
              <a:no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Appel réservé aux établissements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publics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ou 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privés à but non lucratif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37774599-27F4-F93B-EA2B-9AE770E725D2}"/>
              </a:ext>
            </a:extLst>
          </p:cNvPr>
          <p:cNvSpPr txBox="1"/>
          <p:nvPr/>
        </p:nvSpPr>
        <p:spPr>
          <a:xfrm>
            <a:off x="333455" y="5258018"/>
            <a:ext cx="2616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Attentes clés au regard du cahier des charges national</a:t>
            </a:r>
          </a:p>
        </p:txBody>
      </p:sp>
      <p:sp>
        <p:nvSpPr>
          <p:cNvPr id="7" name="Vague 6">
            <a:extLst>
              <a:ext uri="{FF2B5EF4-FFF2-40B4-BE49-F238E27FC236}">
                <a16:creationId xmlns:a16="http://schemas.microsoft.com/office/drawing/2014/main" id="{8EDB3B16-0892-F9DA-18C1-F696927176B8}"/>
              </a:ext>
            </a:extLst>
          </p:cNvPr>
          <p:cNvSpPr/>
          <p:nvPr/>
        </p:nvSpPr>
        <p:spPr>
          <a:xfrm rot="20350083">
            <a:off x="9177847" y="4123792"/>
            <a:ext cx="2794959" cy="798299"/>
          </a:xfrm>
          <a:prstGeom prst="wav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cours d’instruction</a:t>
            </a:r>
          </a:p>
        </p:txBody>
      </p:sp>
    </p:spTree>
    <p:extLst>
      <p:ext uri="{BB962C8B-B14F-4D97-AF65-F5344CB8AC3E}">
        <p14:creationId xmlns:p14="http://schemas.microsoft.com/office/powerpoint/2010/main" val="47377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1290DD-BE4D-794B-919C-D565D1B9C67D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45715" y="870481"/>
            <a:ext cx="11233151" cy="71998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Réévaluation des Lits Identifiés de Soins Palliatifs pour une meilleure lisibilité de l’offre pour les situations complexes:</a:t>
            </a:r>
          </a:p>
        </p:txBody>
      </p:sp>
      <p:graphicFrame>
        <p:nvGraphicFramePr>
          <p:cNvPr id="9" name="Diagramme 8"/>
          <p:cNvGraphicFramePr/>
          <p:nvPr/>
        </p:nvGraphicFramePr>
        <p:xfrm>
          <a:off x="409174" y="3667340"/>
          <a:ext cx="11092317" cy="2801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EF158D44-02AB-2552-789F-2405C7392D4A}"/>
              </a:ext>
            </a:extLst>
          </p:cNvPr>
          <p:cNvGraphicFramePr/>
          <p:nvPr/>
        </p:nvGraphicFramePr>
        <p:xfrm>
          <a:off x="392206" y="1659253"/>
          <a:ext cx="11092317" cy="1810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Espace réservé du pied de page 5">
            <a:extLst>
              <a:ext uri="{FF2B5EF4-FFF2-40B4-BE49-F238E27FC236}">
                <a16:creationId xmlns:a16="http://schemas.microsoft.com/office/drawing/2014/main" id="{C0E22124-2E9A-D2DA-19BC-B3AC5E921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/ DOS / VH / VAP</a:t>
            </a:r>
          </a:p>
        </p:txBody>
      </p:sp>
    </p:spTree>
    <p:extLst>
      <p:ext uri="{BB962C8B-B14F-4D97-AF65-F5344CB8AC3E}">
        <p14:creationId xmlns:p14="http://schemas.microsoft.com/office/powerpoint/2010/main" val="264581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C193A0B-15C9-94F6-4A64-9120B6AE4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5FADFA-56DF-8A01-FE8E-2460302A76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1290DD-BE4D-794B-919C-D565D1B9C67D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6AFD8632-E25C-7087-924C-8582C79C7C14}"/>
              </a:ext>
            </a:extLst>
          </p:cNvPr>
          <p:cNvGraphicFramePr>
            <a:graphicFrameLocks/>
          </p:cNvGraphicFramePr>
          <p:nvPr/>
        </p:nvGraphicFramePr>
        <p:xfrm>
          <a:off x="602355" y="3752934"/>
          <a:ext cx="3133904" cy="2303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807E42D2-A0E0-6F8D-6C8B-C208C70ECB80}"/>
              </a:ext>
            </a:extLst>
          </p:cNvPr>
          <p:cNvGraphicFramePr>
            <a:graphicFrameLocks/>
          </p:cNvGraphicFramePr>
          <p:nvPr/>
        </p:nvGraphicFramePr>
        <p:xfrm>
          <a:off x="7090005" y="2912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2DC2DED7-A569-F25E-634E-2EC51F142E89}"/>
              </a:ext>
            </a:extLst>
          </p:cNvPr>
          <p:cNvGraphicFramePr>
            <a:graphicFrameLocks/>
          </p:cNvGraphicFramePr>
          <p:nvPr/>
        </p:nvGraphicFramePr>
        <p:xfrm>
          <a:off x="2317591" y="1846181"/>
          <a:ext cx="4572000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94D00E0E-56C3-FB44-CBC3-472FFDE48FA4}"/>
              </a:ext>
            </a:extLst>
          </p:cNvPr>
          <p:cNvGraphicFramePr>
            <a:graphicFrameLocks/>
          </p:cNvGraphicFramePr>
          <p:nvPr/>
        </p:nvGraphicFramePr>
        <p:xfrm>
          <a:off x="7112910" y="372170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itre 5">
            <a:extLst>
              <a:ext uri="{FF2B5EF4-FFF2-40B4-BE49-F238E27FC236}">
                <a16:creationId xmlns:a16="http://schemas.microsoft.com/office/drawing/2014/main" id="{BA6E9B8E-1C0A-4B51-9F85-AA1DCB7C1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1764" y="236829"/>
            <a:ext cx="3084236" cy="1557652"/>
          </a:xfrm>
        </p:spPr>
        <p:txBody>
          <a:bodyPr>
            <a:normAutofit fontScale="90000"/>
          </a:bodyPr>
          <a:lstStyle/>
          <a:p>
            <a:r>
              <a:rPr lang="fr-FR" dirty="0"/>
              <a:t>Les LISP </a:t>
            </a:r>
            <a:br>
              <a:rPr lang="fr-FR" dirty="0"/>
            </a:br>
            <a:r>
              <a:rPr lang="fr-FR" dirty="0"/>
              <a:t>en Ile de France</a:t>
            </a:r>
            <a:br>
              <a:rPr lang="fr-FR" dirty="0"/>
            </a:br>
            <a:r>
              <a:rPr lang="fr-FR" dirty="0">
                <a:solidFill>
                  <a:schemeClr val="accent1"/>
                </a:solidFill>
              </a:rPr>
              <a:t>généralités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B54F2D-2454-F57A-AF1F-2CF3D3BCB39D}"/>
              </a:ext>
            </a:extLst>
          </p:cNvPr>
          <p:cNvSpPr txBox="1"/>
          <p:nvPr/>
        </p:nvSpPr>
        <p:spPr>
          <a:xfrm>
            <a:off x="4333326" y="4753727"/>
            <a:ext cx="2182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6,04 LISP pour 100000 habitants en Ile de France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58DF32-123C-BE7D-04F3-A3E21E41BDF4}"/>
              </a:ext>
            </a:extLst>
          </p:cNvPr>
          <p:cNvSpPr txBox="1"/>
          <p:nvPr/>
        </p:nvSpPr>
        <p:spPr>
          <a:xfrm>
            <a:off x="829248" y="2200423"/>
            <a:ext cx="2182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Une offre de LISP SMR peu développée dans la région</a:t>
            </a:r>
          </a:p>
        </p:txBody>
      </p:sp>
      <p:sp>
        <p:nvSpPr>
          <p:cNvPr id="3" name="Espace réservé du pied de page 5">
            <a:extLst>
              <a:ext uri="{FF2B5EF4-FFF2-40B4-BE49-F238E27FC236}">
                <a16:creationId xmlns:a16="http://schemas.microsoft.com/office/drawing/2014/main" id="{EA1DBDB8-7B57-AB2A-DB86-0E2F97CA2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3451" y="51224"/>
            <a:ext cx="7839908" cy="4800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/ DOS / VH / VAP</a:t>
            </a:r>
          </a:p>
        </p:txBody>
      </p:sp>
    </p:spTree>
    <p:extLst>
      <p:ext uri="{BB962C8B-B14F-4D97-AF65-F5344CB8AC3E}">
        <p14:creationId xmlns:p14="http://schemas.microsoft.com/office/powerpoint/2010/main" val="339445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0ACE0-620C-2947-3BFE-1ABC1FC64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DBE07DE-6B50-F724-586D-438AB0E6E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CF87E7-26E1-9E40-BD97-E2C79A206EA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1290DD-BE4D-794B-919C-D565D1B9C67D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E7241A57-B0AE-34F4-FD37-6258C213A0BA}"/>
              </a:ext>
            </a:extLst>
          </p:cNvPr>
          <p:cNvGraphicFramePr>
            <a:graphicFrameLocks/>
          </p:cNvGraphicFramePr>
          <p:nvPr/>
        </p:nvGraphicFramePr>
        <p:xfrm>
          <a:off x="2809193" y="1434263"/>
          <a:ext cx="4572000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itre 5">
            <a:extLst>
              <a:ext uri="{FF2B5EF4-FFF2-40B4-BE49-F238E27FC236}">
                <a16:creationId xmlns:a16="http://schemas.microsoft.com/office/drawing/2014/main" id="{E77577CE-D614-9A6A-C0C5-E063ECAD5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439" y="92141"/>
            <a:ext cx="3084236" cy="1596981"/>
          </a:xfrm>
        </p:spPr>
        <p:txBody>
          <a:bodyPr>
            <a:normAutofit fontScale="90000"/>
          </a:bodyPr>
          <a:lstStyle/>
          <a:p>
            <a:r>
              <a:rPr lang="fr-FR" dirty="0"/>
              <a:t>Les LISP </a:t>
            </a:r>
            <a:br>
              <a:rPr lang="fr-FR" dirty="0"/>
            </a:br>
            <a:r>
              <a:rPr lang="fr-FR" dirty="0"/>
              <a:t>en Ile de France</a:t>
            </a:r>
            <a:br>
              <a:rPr lang="fr-FR" dirty="0"/>
            </a:br>
            <a:r>
              <a:rPr lang="fr-FR" dirty="0">
                <a:solidFill>
                  <a:schemeClr val="accent1"/>
                </a:solidFill>
              </a:rPr>
              <a:t>les filières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3D191A7D-BAB7-5966-AE07-97999502CF0B}"/>
              </a:ext>
            </a:extLst>
          </p:cNvPr>
          <p:cNvGraphicFramePr>
            <a:graphicFrameLocks/>
          </p:cNvGraphicFramePr>
          <p:nvPr/>
        </p:nvGraphicFramePr>
        <p:xfrm>
          <a:off x="265470" y="2172930"/>
          <a:ext cx="4463845" cy="483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588AB19A-13A3-BDFF-E1EC-A3F861E349F7}"/>
              </a:ext>
            </a:extLst>
          </p:cNvPr>
          <p:cNvGraphicFramePr>
            <a:graphicFrameLocks/>
          </p:cNvGraphicFramePr>
          <p:nvPr/>
        </p:nvGraphicFramePr>
        <p:xfrm>
          <a:off x="6241275" y="1956618"/>
          <a:ext cx="5568951" cy="434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985C626B-EECC-DB5F-53BB-84FF38636E79}"/>
              </a:ext>
            </a:extLst>
          </p:cNvPr>
          <p:cNvSpPr txBox="1"/>
          <p:nvPr/>
        </p:nvSpPr>
        <p:spPr>
          <a:xfrm>
            <a:off x="8053591" y="1051377"/>
            <a:ext cx="3084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Forte proportion des LISP sur filière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onco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hémato</a:t>
            </a:r>
          </a:p>
        </p:txBody>
      </p:sp>
      <p:sp>
        <p:nvSpPr>
          <p:cNvPr id="3" name="Espace réservé du pied de page 5">
            <a:extLst>
              <a:ext uri="{FF2B5EF4-FFF2-40B4-BE49-F238E27FC236}">
                <a16:creationId xmlns:a16="http://schemas.microsoft.com/office/drawing/2014/main" id="{36EFADE3-751A-C2BF-C2E2-85ED2C80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rPr>
              <a:t> / DOS / VH / VAP</a:t>
            </a:r>
          </a:p>
        </p:txBody>
      </p:sp>
    </p:spTree>
    <p:extLst>
      <p:ext uri="{BB962C8B-B14F-4D97-AF65-F5344CB8AC3E}">
        <p14:creationId xmlns:p14="http://schemas.microsoft.com/office/powerpoint/2010/main" val="2952844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F0C6A-00E5-23EC-89DB-A7C48F084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DAA7440-68F0-6E13-EC28-13D66CE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D592ED-3B26-3921-728D-DC9991D6472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1290DD-BE4D-794B-919C-D565D1B9C67D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77EC8EC3-2D34-7A28-1B5E-0C0DCA363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053" y="303237"/>
            <a:ext cx="7753894" cy="71998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Ouverture d’une campagne d’identifications de nouveaux LISP </a:t>
            </a:r>
            <a:br>
              <a:rPr lang="fr-FR" dirty="0"/>
            </a:br>
            <a:r>
              <a:rPr lang="fr-FR" dirty="0"/>
              <a:t>MCO / SMR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A92DA41-7021-E2E5-4D3D-A4BAA909F155}"/>
              </a:ext>
            </a:extLst>
          </p:cNvPr>
          <p:cNvGraphicFramePr/>
          <p:nvPr/>
        </p:nvGraphicFramePr>
        <p:xfrm>
          <a:off x="409174" y="1552755"/>
          <a:ext cx="11092317" cy="401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u pied de page 5">
            <a:extLst>
              <a:ext uri="{FF2B5EF4-FFF2-40B4-BE49-F238E27FC236}">
                <a16:creationId xmlns:a16="http://schemas.microsoft.com/office/drawing/2014/main" id="{8A6E2601-E3AE-CB5C-5373-7825947A4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/ DOS / VH / VAP</a:t>
            </a:r>
          </a:p>
        </p:txBody>
      </p:sp>
    </p:spTree>
    <p:extLst>
      <p:ext uri="{BB962C8B-B14F-4D97-AF65-F5344CB8AC3E}">
        <p14:creationId xmlns:p14="http://schemas.microsoft.com/office/powerpoint/2010/main" val="337987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122C9-A0B9-462F-8757-0847AD287B63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1C71F6-E0A6-1740-B64F-38F332886BAF}" type="datetime1">
              <a:rPr kumimoji="0" lang="fr-FR" sz="1000" b="1" i="0" u="none" strike="noStrike" kern="1200" cap="all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fr-FR" sz="10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2791038" y="200657"/>
            <a:ext cx="6516864" cy="719988"/>
          </a:xfrm>
        </p:spPr>
        <p:txBody>
          <a:bodyPr/>
          <a:lstStyle/>
          <a:p>
            <a:r>
              <a:rPr lang="fr-FR" dirty="0"/>
              <a:t>Autres travaux</a:t>
            </a:r>
          </a:p>
        </p:txBody>
      </p:sp>
      <p:graphicFrame>
        <p:nvGraphicFramePr>
          <p:cNvPr id="9" name="Diagramme 8"/>
          <p:cNvGraphicFramePr/>
          <p:nvPr/>
        </p:nvGraphicFramePr>
        <p:xfrm>
          <a:off x="431801" y="1059431"/>
          <a:ext cx="11350707" cy="381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space réservé du pied de page 5">
            <a:extLst>
              <a:ext uri="{FF2B5EF4-FFF2-40B4-BE49-F238E27FC236}">
                <a16:creationId xmlns:a16="http://schemas.microsoft.com/office/drawing/2014/main" id="{251F362D-0BF3-4BE0-183C-F1F2D0DD5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5043" y="260648"/>
            <a:ext cx="7839908" cy="480000"/>
          </a:xfrm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ARS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IdF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/ DOS / VH / VAP</a:t>
            </a:r>
          </a:p>
        </p:txBody>
      </p:sp>
    </p:spTree>
    <p:extLst>
      <p:ext uri="{BB962C8B-B14F-4D97-AF65-F5344CB8AC3E}">
        <p14:creationId xmlns:p14="http://schemas.microsoft.com/office/powerpoint/2010/main" val="34695726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1472</Words>
  <Application>Microsoft Office PowerPoint</Application>
  <PresentationFormat>Grand écran</PresentationFormat>
  <Paragraphs>199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Maisons d’Accompagnement  en Soins Palliatifs Article L312-1 du CASF </vt:lpstr>
      <vt:lpstr>Cadre de l’expérimentation en IDF</vt:lpstr>
      <vt:lpstr>Réévaluation des Lits Identifiés de Soins Palliatifs pour une meilleure lisibilité de l’offre pour les situations complexes:</vt:lpstr>
      <vt:lpstr>Les LISP  en Ile de France généralités</vt:lpstr>
      <vt:lpstr>Les LISP  en Ile de France les filières</vt:lpstr>
      <vt:lpstr>Ouverture d’une campagne d’identifications de nouveaux LISP  MCO / SMR</vt:lpstr>
      <vt:lpstr>Autres travaux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Magali MARTINEZ</dc:creator>
  <cp:lastModifiedBy>Magali MARTINEZ</cp:lastModifiedBy>
  <cp:revision>1</cp:revision>
  <dcterms:created xsi:type="dcterms:W3CDTF">2026-10-06T08:57:21Z</dcterms:created>
  <dcterms:modified xsi:type="dcterms:W3CDTF">2026-10-06T08:57:44Z</dcterms:modified>
</cp:coreProperties>
</file>