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144446758" r:id="rId2"/>
    <p:sldId id="2768" r:id="rId3"/>
    <p:sldId id="2753" r:id="rId4"/>
    <p:sldId id="2758" r:id="rId5"/>
    <p:sldId id="2760" r:id="rId6"/>
    <p:sldId id="2763" r:id="rId7"/>
    <p:sldId id="2769" r:id="rId8"/>
    <p:sldId id="2761" r:id="rId9"/>
    <p:sldId id="2770" r:id="rId10"/>
    <p:sldId id="2762" r:id="rId11"/>
    <p:sldId id="2764" r:id="rId12"/>
    <p:sldId id="2765" r:id="rId13"/>
    <p:sldId id="2766" r:id="rId14"/>
    <p:sldId id="2767"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105" d="100"/>
          <a:sy n="105" d="100"/>
        </p:scale>
        <p:origin x="7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272849-F23E-4BA8-85F9-034968BD996A}" type="datetimeFigureOut">
              <a:rPr lang="fr-FR" smtClean="0"/>
              <a:t>06/10/2026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1B772F-9DE8-442F-8E20-22A63C4C49F5}" type="slidenum">
              <a:rPr lang="fr-FR" smtClean="0"/>
              <a:t>‹N°›</a:t>
            </a:fld>
            <a:endParaRPr lang="fr-FR"/>
          </a:p>
        </p:txBody>
      </p:sp>
    </p:spTree>
    <p:extLst>
      <p:ext uri="{BB962C8B-B14F-4D97-AF65-F5344CB8AC3E}">
        <p14:creationId xmlns:p14="http://schemas.microsoft.com/office/powerpoint/2010/main" val="804950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554819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310658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1191572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910521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044888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984329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3341184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4207924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1738095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1504422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807489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0765726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17198758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1572392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4037B7-9D73-356D-BD22-53A8FC799B3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BED1080-BC30-5B84-CC7A-3DDCC70D3F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AA11F92-45B7-A3ED-B890-1B68B7042E83}"/>
              </a:ext>
            </a:extLst>
          </p:cNvPr>
          <p:cNvSpPr>
            <a:spLocks noGrp="1"/>
          </p:cNvSpPr>
          <p:nvPr>
            <p:ph type="dt" sz="half" idx="10"/>
          </p:nvPr>
        </p:nvSpPr>
        <p:spPr/>
        <p:txBody>
          <a:bodyPr/>
          <a:lstStyle/>
          <a:p>
            <a:fld id="{D2D93E88-0C91-40F9-8284-48792A147BDA}" type="datetimeFigureOut">
              <a:rPr lang="fr-FR" smtClean="0"/>
              <a:t>06/10/2026</a:t>
            </a:fld>
            <a:endParaRPr lang="fr-FR"/>
          </a:p>
        </p:txBody>
      </p:sp>
      <p:sp>
        <p:nvSpPr>
          <p:cNvPr id="5" name="Espace réservé du pied de page 4">
            <a:extLst>
              <a:ext uri="{FF2B5EF4-FFF2-40B4-BE49-F238E27FC236}">
                <a16:creationId xmlns:a16="http://schemas.microsoft.com/office/drawing/2014/main" id="{303D0E9C-B1C1-3348-99D9-DF5A0E59451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222D61D-2B33-3711-3781-DE7CDB5E97F4}"/>
              </a:ext>
            </a:extLst>
          </p:cNvPr>
          <p:cNvSpPr>
            <a:spLocks noGrp="1"/>
          </p:cNvSpPr>
          <p:nvPr>
            <p:ph type="sldNum" sz="quarter" idx="12"/>
          </p:nvPr>
        </p:nvSpPr>
        <p:spPr/>
        <p:txBody>
          <a:bodyPr/>
          <a:lstStyle/>
          <a:p>
            <a:fld id="{AC0A890C-C311-4003-A6F2-5A3B8A4E587E}" type="slidenum">
              <a:rPr lang="fr-FR" smtClean="0"/>
              <a:t>‹N°›</a:t>
            </a:fld>
            <a:endParaRPr lang="fr-FR"/>
          </a:p>
        </p:txBody>
      </p:sp>
    </p:spTree>
    <p:extLst>
      <p:ext uri="{BB962C8B-B14F-4D97-AF65-F5344CB8AC3E}">
        <p14:creationId xmlns:p14="http://schemas.microsoft.com/office/powerpoint/2010/main" val="2662028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C5A66-9894-29F0-88A9-07991663F35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BDE282E-E393-089F-289A-0B222119F82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74C65A1-5185-43BA-3C13-C8A5040C1B2E}"/>
              </a:ext>
            </a:extLst>
          </p:cNvPr>
          <p:cNvSpPr>
            <a:spLocks noGrp="1"/>
          </p:cNvSpPr>
          <p:nvPr>
            <p:ph type="dt" sz="half" idx="10"/>
          </p:nvPr>
        </p:nvSpPr>
        <p:spPr/>
        <p:txBody>
          <a:bodyPr/>
          <a:lstStyle/>
          <a:p>
            <a:fld id="{D2D93E88-0C91-40F9-8284-48792A147BDA}" type="datetimeFigureOut">
              <a:rPr lang="fr-FR" smtClean="0"/>
              <a:t>06/10/2026</a:t>
            </a:fld>
            <a:endParaRPr lang="fr-FR"/>
          </a:p>
        </p:txBody>
      </p:sp>
      <p:sp>
        <p:nvSpPr>
          <p:cNvPr id="5" name="Espace réservé du pied de page 4">
            <a:extLst>
              <a:ext uri="{FF2B5EF4-FFF2-40B4-BE49-F238E27FC236}">
                <a16:creationId xmlns:a16="http://schemas.microsoft.com/office/drawing/2014/main" id="{87E6A6F7-AA95-205A-A247-B1908C4978F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751F6E2-8172-DB1E-EF66-140136AF4752}"/>
              </a:ext>
            </a:extLst>
          </p:cNvPr>
          <p:cNvSpPr>
            <a:spLocks noGrp="1"/>
          </p:cNvSpPr>
          <p:nvPr>
            <p:ph type="sldNum" sz="quarter" idx="12"/>
          </p:nvPr>
        </p:nvSpPr>
        <p:spPr/>
        <p:txBody>
          <a:bodyPr/>
          <a:lstStyle/>
          <a:p>
            <a:fld id="{AC0A890C-C311-4003-A6F2-5A3B8A4E587E}" type="slidenum">
              <a:rPr lang="fr-FR" smtClean="0"/>
              <a:t>‹N°›</a:t>
            </a:fld>
            <a:endParaRPr lang="fr-FR"/>
          </a:p>
        </p:txBody>
      </p:sp>
    </p:spTree>
    <p:extLst>
      <p:ext uri="{BB962C8B-B14F-4D97-AF65-F5344CB8AC3E}">
        <p14:creationId xmlns:p14="http://schemas.microsoft.com/office/powerpoint/2010/main" val="1407981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09772C-BA03-96B9-17D7-07928839CE4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A0795A-F945-89C3-F986-1DAB42322B3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9541000-5899-DF26-322C-F8EB6E06AE3A}"/>
              </a:ext>
            </a:extLst>
          </p:cNvPr>
          <p:cNvSpPr>
            <a:spLocks noGrp="1"/>
          </p:cNvSpPr>
          <p:nvPr>
            <p:ph type="dt" sz="half" idx="10"/>
          </p:nvPr>
        </p:nvSpPr>
        <p:spPr/>
        <p:txBody>
          <a:bodyPr/>
          <a:lstStyle/>
          <a:p>
            <a:fld id="{D2D93E88-0C91-40F9-8284-48792A147BDA}" type="datetimeFigureOut">
              <a:rPr lang="fr-FR" smtClean="0"/>
              <a:t>06/10/2026</a:t>
            </a:fld>
            <a:endParaRPr lang="fr-FR"/>
          </a:p>
        </p:txBody>
      </p:sp>
      <p:sp>
        <p:nvSpPr>
          <p:cNvPr id="5" name="Espace réservé du pied de page 4">
            <a:extLst>
              <a:ext uri="{FF2B5EF4-FFF2-40B4-BE49-F238E27FC236}">
                <a16:creationId xmlns:a16="http://schemas.microsoft.com/office/drawing/2014/main" id="{D61D8F68-902B-32F0-32F5-C916B94F968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D431D3F-7A23-D686-FA8F-0584A5551A32}"/>
              </a:ext>
            </a:extLst>
          </p:cNvPr>
          <p:cNvSpPr>
            <a:spLocks noGrp="1"/>
          </p:cNvSpPr>
          <p:nvPr>
            <p:ph type="sldNum" sz="quarter" idx="12"/>
          </p:nvPr>
        </p:nvSpPr>
        <p:spPr/>
        <p:txBody>
          <a:bodyPr/>
          <a:lstStyle/>
          <a:p>
            <a:fld id="{AC0A890C-C311-4003-A6F2-5A3B8A4E587E}" type="slidenum">
              <a:rPr lang="fr-FR" smtClean="0"/>
              <a:t>‹N°›</a:t>
            </a:fld>
            <a:endParaRPr lang="fr-FR"/>
          </a:p>
        </p:txBody>
      </p:sp>
    </p:spTree>
    <p:extLst>
      <p:ext uri="{BB962C8B-B14F-4D97-AF65-F5344CB8AC3E}">
        <p14:creationId xmlns:p14="http://schemas.microsoft.com/office/powerpoint/2010/main" val="304367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7F607A-721F-DE4F-5AB0-04D54F032EB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67DF9A2-8B92-244F-37E2-1DDF3463AE6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7084D0C-0AA6-7958-8FA8-4168BC2E4B2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23696C8-A20F-CD7D-364B-1CD67DBD6FC6}"/>
              </a:ext>
            </a:extLst>
          </p:cNvPr>
          <p:cNvSpPr>
            <a:spLocks noGrp="1"/>
          </p:cNvSpPr>
          <p:nvPr>
            <p:ph type="dt" sz="half" idx="10"/>
          </p:nvPr>
        </p:nvSpPr>
        <p:spPr/>
        <p:txBody>
          <a:bodyPr/>
          <a:lstStyle/>
          <a:p>
            <a:fld id="{D2D93E88-0C91-40F9-8284-48792A147BDA}" type="datetimeFigureOut">
              <a:rPr lang="fr-FR" smtClean="0"/>
              <a:t>06/10/2026</a:t>
            </a:fld>
            <a:endParaRPr lang="fr-FR"/>
          </a:p>
        </p:txBody>
      </p:sp>
      <p:sp>
        <p:nvSpPr>
          <p:cNvPr id="6" name="Espace réservé du pied de page 5">
            <a:extLst>
              <a:ext uri="{FF2B5EF4-FFF2-40B4-BE49-F238E27FC236}">
                <a16:creationId xmlns:a16="http://schemas.microsoft.com/office/drawing/2014/main" id="{ED9A1D17-CFBA-B9C4-8332-DA42CE36B4C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E9EB92C-72F8-A239-CF02-4B0E86B81321}"/>
              </a:ext>
            </a:extLst>
          </p:cNvPr>
          <p:cNvSpPr>
            <a:spLocks noGrp="1"/>
          </p:cNvSpPr>
          <p:nvPr>
            <p:ph type="sldNum" sz="quarter" idx="12"/>
          </p:nvPr>
        </p:nvSpPr>
        <p:spPr/>
        <p:txBody>
          <a:bodyPr/>
          <a:lstStyle/>
          <a:p>
            <a:fld id="{AC0A890C-C311-4003-A6F2-5A3B8A4E587E}" type="slidenum">
              <a:rPr lang="fr-FR" smtClean="0"/>
              <a:t>‹N°›</a:t>
            </a:fld>
            <a:endParaRPr lang="fr-FR"/>
          </a:p>
        </p:txBody>
      </p:sp>
    </p:spTree>
    <p:extLst>
      <p:ext uri="{BB962C8B-B14F-4D97-AF65-F5344CB8AC3E}">
        <p14:creationId xmlns:p14="http://schemas.microsoft.com/office/powerpoint/2010/main" val="643827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FB81BE-69C0-BCBC-B947-DD725520C31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52F0857-A610-2E94-BD9A-57B4CC3184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80F42ED-6293-7F1B-60FF-7B737E90C8B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D9F58CF-EBEF-AE37-28E5-EB05F04308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9860AB5-BDB9-EB56-6239-403EE9260D8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94A21E9-BE7F-AA64-0C40-9FDC66E4AC9F}"/>
              </a:ext>
            </a:extLst>
          </p:cNvPr>
          <p:cNvSpPr>
            <a:spLocks noGrp="1"/>
          </p:cNvSpPr>
          <p:nvPr>
            <p:ph type="dt" sz="half" idx="10"/>
          </p:nvPr>
        </p:nvSpPr>
        <p:spPr/>
        <p:txBody>
          <a:bodyPr/>
          <a:lstStyle/>
          <a:p>
            <a:fld id="{D2D93E88-0C91-40F9-8284-48792A147BDA}" type="datetimeFigureOut">
              <a:rPr lang="fr-FR" smtClean="0"/>
              <a:t>06/10/2026</a:t>
            </a:fld>
            <a:endParaRPr lang="fr-FR"/>
          </a:p>
        </p:txBody>
      </p:sp>
      <p:sp>
        <p:nvSpPr>
          <p:cNvPr id="8" name="Espace réservé du pied de page 7">
            <a:extLst>
              <a:ext uri="{FF2B5EF4-FFF2-40B4-BE49-F238E27FC236}">
                <a16:creationId xmlns:a16="http://schemas.microsoft.com/office/drawing/2014/main" id="{C1658883-0627-B0D3-6C92-D0CFA6CBDC0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34737A7-5237-3883-C3DD-6B938AC28F84}"/>
              </a:ext>
            </a:extLst>
          </p:cNvPr>
          <p:cNvSpPr>
            <a:spLocks noGrp="1"/>
          </p:cNvSpPr>
          <p:nvPr>
            <p:ph type="sldNum" sz="quarter" idx="12"/>
          </p:nvPr>
        </p:nvSpPr>
        <p:spPr/>
        <p:txBody>
          <a:bodyPr/>
          <a:lstStyle/>
          <a:p>
            <a:fld id="{AC0A890C-C311-4003-A6F2-5A3B8A4E587E}" type="slidenum">
              <a:rPr lang="fr-FR" smtClean="0"/>
              <a:t>‹N°›</a:t>
            </a:fld>
            <a:endParaRPr lang="fr-FR"/>
          </a:p>
        </p:txBody>
      </p:sp>
    </p:spTree>
    <p:extLst>
      <p:ext uri="{BB962C8B-B14F-4D97-AF65-F5344CB8AC3E}">
        <p14:creationId xmlns:p14="http://schemas.microsoft.com/office/powerpoint/2010/main" val="1664075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69C5B4-5AC4-BF11-D5AD-ACA291C244B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94C3376-9D42-33A7-0DC4-E58669AA34B2}"/>
              </a:ext>
            </a:extLst>
          </p:cNvPr>
          <p:cNvSpPr>
            <a:spLocks noGrp="1"/>
          </p:cNvSpPr>
          <p:nvPr>
            <p:ph type="dt" sz="half" idx="10"/>
          </p:nvPr>
        </p:nvSpPr>
        <p:spPr/>
        <p:txBody>
          <a:bodyPr/>
          <a:lstStyle/>
          <a:p>
            <a:fld id="{D2D93E88-0C91-40F9-8284-48792A147BDA}" type="datetimeFigureOut">
              <a:rPr lang="fr-FR" smtClean="0"/>
              <a:t>06/10/2026</a:t>
            </a:fld>
            <a:endParaRPr lang="fr-FR"/>
          </a:p>
        </p:txBody>
      </p:sp>
      <p:sp>
        <p:nvSpPr>
          <p:cNvPr id="4" name="Espace réservé du pied de page 3">
            <a:extLst>
              <a:ext uri="{FF2B5EF4-FFF2-40B4-BE49-F238E27FC236}">
                <a16:creationId xmlns:a16="http://schemas.microsoft.com/office/drawing/2014/main" id="{DAA0AF6C-29CC-EB41-3D87-34E79427AF0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38FF8A8-214A-DD30-EB97-4466FFBB3B9E}"/>
              </a:ext>
            </a:extLst>
          </p:cNvPr>
          <p:cNvSpPr>
            <a:spLocks noGrp="1"/>
          </p:cNvSpPr>
          <p:nvPr>
            <p:ph type="sldNum" sz="quarter" idx="12"/>
          </p:nvPr>
        </p:nvSpPr>
        <p:spPr/>
        <p:txBody>
          <a:bodyPr/>
          <a:lstStyle/>
          <a:p>
            <a:fld id="{AC0A890C-C311-4003-A6F2-5A3B8A4E587E}" type="slidenum">
              <a:rPr lang="fr-FR" smtClean="0"/>
              <a:t>‹N°›</a:t>
            </a:fld>
            <a:endParaRPr lang="fr-FR"/>
          </a:p>
        </p:txBody>
      </p:sp>
    </p:spTree>
    <p:extLst>
      <p:ext uri="{BB962C8B-B14F-4D97-AF65-F5344CB8AC3E}">
        <p14:creationId xmlns:p14="http://schemas.microsoft.com/office/powerpoint/2010/main" val="3144749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0C519A7-0363-8D21-A5AE-55B65585A7F8}"/>
              </a:ext>
            </a:extLst>
          </p:cNvPr>
          <p:cNvSpPr>
            <a:spLocks noGrp="1"/>
          </p:cNvSpPr>
          <p:nvPr>
            <p:ph type="dt" sz="half" idx="10"/>
          </p:nvPr>
        </p:nvSpPr>
        <p:spPr/>
        <p:txBody>
          <a:bodyPr/>
          <a:lstStyle/>
          <a:p>
            <a:fld id="{D2D93E88-0C91-40F9-8284-48792A147BDA}" type="datetimeFigureOut">
              <a:rPr lang="fr-FR" smtClean="0"/>
              <a:t>06/10/2026</a:t>
            </a:fld>
            <a:endParaRPr lang="fr-FR"/>
          </a:p>
        </p:txBody>
      </p:sp>
      <p:sp>
        <p:nvSpPr>
          <p:cNvPr id="3" name="Espace réservé du pied de page 2">
            <a:extLst>
              <a:ext uri="{FF2B5EF4-FFF2-40B4-BE49-F238E27FC236}">
                <a16:creationId xmlns:a16="http://schemas.microsoft.com/office/drawing/2014/main" id="{69B20B3A-D5B2-A09C-E735-F8D0CECE0DF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AE8F205-8668-32C5-2A80-A010563A0A6F}"/>
              </a:ext>
            </a:extLst>
          </p:cNvPr>
          <p:cNvSpPr>
            <a:spLocks noGrp="1"/>
          </p:cNvSpPr>
          <p:nvPr>
            <p:ph type="sldNum" sz="quarter" idx="12"/>
          </p:nvPr>
        </p:nvSpPr>
        <p:spPr/>
        <p:txBody>
          <a:bodyPr/>
          <a:lstStyle/>
          <a:p>
            <a:fld id="{AC0A890C-C311-4003-A6F2-5A3B8A4E587E}" type="slidenum">
              <a:rPr lang="fr-FR" smtClean="0"/>
              <a:t>‹N°›</a:t>
            </a:fld>
            <a:endParaRPr lang="fr-FR"/>
          </a:p>
        </p:txBody>
      </p:sp>
    </p:spTree>
    <p:extLst>
      <p:ext uri="{BB962C8B-B14F-4D97-AF65-F5344CB8AC3E}">
        <p14:creationId xmlns:p14="http://schemas.microsoft.com/office/powerpoint/2010/main" val="2989376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825DCF-F9FD-3CF6-F495-F25D51336CF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4305501-33AC-9F79-3D32-8A7573552E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1418205-E115-F06D-40DC-E4492BF317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80B5605-E370-84C8-8E9A-B1BB98D9EEAF}"/>
              </a:ext>
            </a:extLst>
          </p:cNvPr>
          <p:cNvSpPr>
            <a:spLocks noGrp="1"/>
          </p:cNvSpPr>
          <p:nvPr>
            <p:ph type="dt" sz="half" idx="10"/>
          </p:nvPr>
        </p:nvSpPr>
        <p:spPr/>
        <p:txBody>
          <a:bodyPr/>
          <a:lstStyle/>
          <a:p>
            <a:fld id="{D2D93E88-0C91-40F9-8284-48792A147BDA}" type="datetimeFigureOut">
              <a:rPr lang="fr-FR" smtClean="0"/>
              <a:t>06/10/2026</a:t>
            </a:fld>
            <a:endParaRPr lang="fr-FR"/>
          </a:p>
        </p:txBody>
      </p:sp>
      <p:sp>
        <p:nvSpPr>
          <p:cNvPr id="6" name="Espace réservé du pied de page 5">
            <a:extLst>
              <a:ext uri="{FF2B5EF4-FFF2-40B4-BE49-F238E27FC236}">
                <a16:creationId xmlns:a16="http://schemas.microsoft.com/office/drawing/2014/main" id="{1C1AAA36-688A-709D-D60E-4F10372F6CF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4FC6A96-73AD-2426-07CC-060886510FFB}"/>
              </a:ext>
            </a:extLst>
          </p:cNvPr>
          <p:cNvSpPr>
            <a:spLocks noGrp="1"/>
          </p:cNvSpPr>
          <p:nvPr>
            <p:ph type="sldNum" sz="quarter" idx="12"/>
          </p:nvPr>
        </p:nvSpPr>
        <p:spPr/>
        <p:txBody>
          <a:bodyPr/>
          <a:lstStyle/>
          <a:p>
            <a:fld id="{AC0A890C-C311-4003-A6F2-5A3B8A4E587E}" type="slidenum">
              <a:rPr lang="fr-FR" smtClean="0"/>
              <a:t>‹N°›</a:t>
            </a:fld>
            <a:endParaRPr lang="fr-FR"/>
          </a:p>
        </p:txBody>
      </p:sp>
    </p:spTree>
    <p:extLst>
      <p:ext uri="{BB962C8B-B14F-4D97-AF65-F5344CB8AC3E}">
        <p14:creationId xmlns:p14="http://schemas.microsoft.com/office/powerpoint/2010/main" val="792856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7D1607-69F5-DDEE-BBEF-942B4E1F28B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E63A00C-E9B7-6AC2-D0EA-D01B178733B4}"/>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102E4F5-BC3B-FCA8-BD62-70F88CC491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D8EA02B-3825-5639-1830-30BD9C680DA5}"/>
              </a:ext>
            </a:extLst>
          </p:cNvPr>
          <p:cNvSpPr>
            <a:spLocks noGrp="1"/>
          </p:cNvSpPr>
          <p:nvPr>
            <p:ph type="dt" sz="half" idx="10"/>
          </p:nvPr>
        </p:nvSpPr>
        <p:spPr/>
        <p:txBody>
          <a:bodyPr/>
          <a:lstStyle/>
          <a:p>
            <a:fld id="{D2D93E88-0C91-40F9-8284-48792A147BDA}" type="datetimeFigureOut">
              <a:rPr lang="fr-FR" smtClean="0"/>
              <a:t>06/10/2026</a:t>
            </a:fld>
            <a:endParaRPr lang="fr-FR"/>
          </a:p>
        </p:txBody>
      </p:sp>
      <p:sp>
        <p:nvSpPr>
          <p:cNvPr id="6" name="Espace réservé du pied de page 5">
            <a:extLst>
              <a:ext uri="{FF2B5EF4-FFF2-40B4-BE49-F238E27FC236}">
                <a16:creationId xmlns:a16="http://schemas.microsoft.com/office/drawing/2014/main" id="{4E803FD6-9C87-5CBD-5FF7-1570F522C8B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72EE9A0-7946-C7CC-77CC-22582F3B6F3C}"/>
              </a:ext>
            </a:extLst>
          </p:cNvPr>
          <p:cNvSpPr>
            <a:spLocks noGrp="1"/>
          </p:cNvSpPr>
          <p:nvPr>
            <p:ph type="sldNum" sz="quarter" idx="12"/>
          </p:nvPr>
        </p:nvSpPr>
        <p:spPr/>
        <p:txBody>
          <a:bodyPr/>
          <a:lstStyle/>
          <a:p>
            <a:fld id="{AC0A890C-C311-4003-A6F2-5A3B8A4E587E}" type="slidenum">
              <a:rPr lang="fr-FR" smtClean="0"/>
              <a:t>‹N°›</a:t>
            </a:fld>
            <a:endParaRPr lang="fr-FR"/>
          </a:p>
        </p:txBody>
      </p:sp>
    </p:spTree>
    <p:extLst>
      <p:ext uri="{BB962C8B-B14F-4D97-AF65-F5344CB8AC3E}">
        <p14:creationId xmlns:p14="http://schemas.microsoft.com/office/powerpoint/2010/main" val="656778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68A0F5-90CF-C6C6-6CD5-F986906FD57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CA31D07-2AAB-6CED-1D5A-B90113A1258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B906184-10E9-E0EB-226B-FD16F46FB967}"/>
              </a:ext>
            </a:extLst>
          </p:cNvPr>
          <p:cNvSpPr>
            <a:spLocks noGrp="1"/>
          </p:cNvSpPr>
          <p:nvPr>
            <p:ph type="dt" sz="half" idx="10"/>
          </p:nvPr>
        </p:nvSpPr>
        <p:spPr/>
        <p:txBody>
          <a:bodyPr/>
          <a:lstStyle/>
          <a:p>
            <a:fld id="{D2D93E88-0C91-40F9-8284-48792A147BDA}" type="datetimeFigureOut">
              <a:rPr lang="fr-FR" smtClean="0"/>
              <a:t>06/10/2026</a:t>
            </a:fld>
            <a:endParaRPr lang="fr-FR"/>
          </a:p>
        </p:txBody>
      </p:sp>
      <p:sp>
        <p:nvSpPr>
          <p:cNvPr id="5" name="Espace réservé du pied de page 4">
            <a:extLst>
              <a:ext uri="{FF2B5EF4-FFF2-40B4-BE49-F238E27FC236}">
                <a16:creationId xmlns:a16="http://schemas.microsoft.com/office/drawing/2014/main" id="{08FCA64D-0354-045F-A7F7-BB817A4EA58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18C555A-367A-2EA3-D1F7-5071D42DA0D6}"/>
              </a:ext>
            </a:extLst>
          </p:cNvPr>
          <p:cNvSpPr>
            <a:spLocks noGrp="1"/>
          </p:cNvSpPr>
          <p:nvPr>
            <p:ph type="sldNum" sz="quarter" idx="12"/>
          </p:nvPr>
        </p:nvSpPr>
        <p:spPr/>
        <p:txBody>
          <a:bodyPr/>
          <a:lstStyle/>
          <a:p>
            <a:fld id="{AC0A890C-C311-4003-A6F2-5A3B8A4E587E}" type="slidenum">
              <a:rPr lang="fr-FR" smtClean="0"/>
              <a:t>‹N°›</a:t>
            </a:fld>
            <a:endParaRPr lang="fr-FR"/>
          </a:p>
        </p:txBody>
      </p:sp>
    </p:spTree>
    <p:extLst>
      <p:ext uri="{BB962C8B-B14F-4D97-AF65-F5344CB8AC3E}">
        <p14:creationId xmlns:p14="http://schemas.microsoft.com/office/powerpoint/2010/main" val="1447930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A14247B-353D-799F-8EFF-0355BEA848F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06268AF-17D1-9D2E-623D-FC44A7BCDD3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601D05B-FD6C-3606-8458-86E261FF9D6A}"/>
              </a:ext>
            </a:extLst>
          </p:cNvPr>
          <p:cNvSpPr>
            <a:spLocks noGrp="1"/>
          </p:cNvSpPr>
          <p:nvPr>
            <p:ph type="dt" sz="half" idx="10"/>
          </p:nvPr>
        </p:nvSpPr>
        <p:spPr/>
        <p:txBody>
          <a:bodyPr/>
          <a:lstStyle/>
          <a:p>
            <a:fld id="{D2D93E88-0C91-40F9-8284-48792A147BDA}" type="datetimeFigureOut">
              <a:rPr lang="fr-FR" smtClean="0"/>
              <a:t>06/10/2026</a:t>
            </a:fld>
            <a:endParaRPr lang="fr-FR"/>
          </a:p>
        </p:txBody>
      </p:sp>
      <p:sp>
        <p:nvSpPr>
          <p:cNvPr id="5" name="Espace réservé du pied de page 4">
            <a:extLst>
              <a:ext uri="{FF2B5EF4-FFF2-40B4-BE49-F238E27FC236}">
                <a16:creationId xmlns:a16="http://schemas.microsoft.com/office/drawing/2014/main" id="{B41F5FB7-F25F-72B4-B793-495B76D1FD6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DCC9ECC-F6CB-6C83-4225-51F24D1401A3}"/>
              </a:ext>
            </a:extLst>
          </p:cNvPr>
          <p:cNvSpPr>
            <a:spLocks noGrp="1"/>
          </p:cNvSpPr>
          <p:nvPr>
            <p:ph type="sldNum" sz="quarter" idx="12"/>
          </p:nvPr>
        </p:nvSpPr>
        <p:spPr/>
        <p:txBody>
          <a:bodyPr/>
          <a:lstStyle/>
          <a:p>
            <a:fld id="{AC0A890C-C311-4003-A6F2-5A3B8A4E587E}" type="slidenum">
              <a:rPr lang="fr-FR" smtClean="0"/>
              <a:t>‹N°›</a:t>
            </a:fld>
            <a:endParaRPr lang="fr-FR"/>
          </a:p>
        </p:txBody>
      </p:sp>
    </p:spTree>
    <p:extLst>
      <p:ext uri="{BB962C8B-B14F-4D97-AF65-F5344CB8AC3E}">
        <p14:creationId xmlns:p14="http://schemas.microsoft.com/office/powerpoint/2010/main" val="40601756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431800" y="2852936"/>
            <a:ext cx="11232000" cy="3057632"/>
          </a:xfrm>
        </p:spPr>
        <p:txBody>
          <a:bodyPr/>
          <a:lstStyle>
            <a:lvl1pPr>
              <a:lnSpc>
                <a:spcPct val="90000"/>
              </a:lnSpc>
              <a:spcAft>
                <a:spcPts val="0"/>
              </a:spcAft>
              <a:defRPr sz="4333" b="1" cap="all" baseline="0"/>
            </a:lvl1pPr>
            <a:lvl2pPr marL="122764" indent="0">
              <a:spcBef>
                <a:spcPts val="667"/>
              </a:spcBef>
              <a:spcAft>
                <a:spcPts val="0"/>
              </a:spcAft>
              <a:buNone/>
              <a:tabLst/>
              <a:defRPr sz="2467"/>
            </a:lvl2pPr>
          </a:lstStyle>
          <a:p>
            <a:pPr lvl="0"/>
            <a:r>
              <a:rPr lang="fr-FR" dirty="0"/>
              <a:t>Titre</a:t>
            </a:r>
          </a:p>
          <a:p>
            <a:pPr lvl="1"/>
            <a:r>
              <a:rPr lang="fr-FR" dirty="0"/>
              <a:t>Sous-titre</a:t>
            </a:r>
          </a:p>
        </p:txBody>
      </p:sp>
      <p:cxnSp>
        <p:nvCxnSpPr>
          <p:cNvPr id="12" name="Connecteur droit 11"/>
          <p:cNvCxnSpPr>
            <a:cxnSpLocks/>
          </p:cNvCxnSpPr>
          <p:nvPr/>
        </p:nvCxnSpPr>
        <p:spPr bwMode="gray">
          <a:xfrm>
            <a:off x="431800" y="6379200"/>
            <a:ext cx="11232819"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431801" y="6396842"/>
            <a:ext cx="1613913" cy="461159"/>
          </a:xfrm>
          <a:prstGeom prst="rect">
            <a:avLst/>
          </a:prstGeom>
        </p:spPr>
        <p:txBody>
          <a:bodyPr vert="horz" lIns="0" tIns="0" rIns="0" bIns="0" rtlCol="0" anchor="ctr" anchorCtr="0">
            <a:noAutofit/>
          </a:bodyPr>
          <a:lstStyle>
            <a:lvl1pPr algn="l">
              <a:defRPr sz="1000" b="1">
                <a:solidFill>
                  <a:schemeClr val="tx1"/>
                </a:solidFill>
              </a:defRPr>
            </a:lvl1pPr>
          </a:lstStyle>
          <a:p>
            <a:fld id="{D7698221-35EF-134F-B87A-568DECC70F29}" type="datetime1">
              <a:rPr lang="fr-FR" cap="all" smtClean="0"/>
              <a:pPr/>
              <a:t>06/10/2026</a:t>
            </a:fld>
            <a:endParaRPr lang="fr-FR" cap="all" dirty="0"/>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9864951" y="6378000"/>
            <a:ext cx="1800000" cy="480000"/>
          </a:xfrm>
          <a:prstGeom prst="rect">
            <a:avLst/>
          </a:prstGeom>
        </p:spPr>
        <p:txBody>
          <a:bodyPr vert="horz" lIns="0" tIns="0" rIns="0" bIns="0" rtlCol="0" anchor="ctr" anchorCtr="0">
            <a:noAutofit/>
          </a:bodyPr>
          <a:lstStyle>
            <a:lvl1pPr algn="r">
              <a:defRPr sz="1000" b="1">
                <a:solidFill>
                  <a:schemeClr val="tx1"/>
                </a:solidFill>
              </a:defRPr>
            </a:lvl1pPr>
          </a:lstStyle>
          <a:p>
            <a:fld id="{733122C9-A0B9-462F-8757-0847AD287B63}" type="slidenum">
              <a:rPr lang="fr-FR" smtClean="0"/>
              <a:pPr/>
              <a:t>‹N°›</a:t>
            </a:fld>
            <a:endParaRPr lang="fr-FR" dirty="0"/>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000" b="1">
                <a:solidFill>
                  <a:schemeClr val="tx1"/>
                </a:solidFill>
              </a:defRPr>
            </a:lvl1pPr>
          </a:lstStyle>
          <a:p>
            <a:r>
              <a:rPr lang="fr-FR"/>
              <a:t>Direction générale de l’offre de soins</a:t>
            </a:r>
            <a:endParaRPr lang="fr-FR" dirty="0"/>
          </a:p>
        </p:txBody>
      </p:sp>
      <p:pic>
        <p:nvPicPr>
          <p:cNvPr id="8" name="Image 7"/>
          <p:cNvPicPr>
            <a:picLocks noChangeAspect="1"/>
          </p:cNvPicPr>
          <p:nvPr userDrawn="1"/>
        </p:nvPicPr>
        <p:blipFill>
          <a:blip r:embed="rId2"/>
          <a:srcRect/>
          <a:stretch/>
        </p:blipFill>
        <p:spPr>
          <a:xfrm>
            <a:off x="208066" y="174312"/>
            <a:ext cx="2061381" cy="2160163"/>
          </a:xfrm>
          <a:prstGeom prst="rect">
            <a:avLst/>
          </a:prstGeom>
        </p:spPr>
      </p:pic>
    </p:spTree>
    <p:extLst>
      <p:ext uri="{BB962C8B-B14F-4D97-AF65-F5344CB8AC3E}">
        <p14:creationId xmlns:p14="http://schemas.microsoft.com/office/powerpoint/2010/main" val="62767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431800" y="6396842"/>
            <a:ext cx="1560000" cy="461159"/>
          </a:xfrm>
          <a:prstGeom prst="rect">
            <a:avLst/>
          </a:prstGeom>
        </p:spPr>
        <p:txBody>
          <a:bodyPr vert="horz" lIns="0" tIns="0" rIns="0" bIns="0" rtlCol="0" anchor="ctr" anchorCtr="0">
            <a:noAutofit/>
          </a:bodyPr>
          <a:lstStyle>
            <a:lvl1pPr algn="l">
              <a:defRPr sz="1000" b="1">
                <a:solidFill>
                  <a:schemeClr val="tx1"/>
                </a:solidFill>
              </a:defRPr>
            </a:lvl1pPr>
          </a:lstStyle>
          <a:p>
            <a:fld id="{6A4A60EE-9D13-3442-9796-E718C6343EC1}" type="datetime1">
              <a:rPr lang="fr-FR" cap="all" smtClean="0"/>
              <a:pPr/>
              <a:t>06/10/2026</a:t>
            </a:fld>
            <a:endParaRPr lang="fr-FR" cap="all"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431801" y="1856927"/>
            <a:ext cx="11232819" cy="323935"/>
          </a:xfrm>
        </p:spPr>
        <p:txBody>
          <a:bodyPr/>
          <a:lstStyle>
            <a:lvl1pPr marL="12700" indent="114297">
              <a:spcBef>
                <a:spcPts val="533"/>
              </a:spcBef>
              <a:spcAft>
                <a:spcPts val="1067"/>
              </a:spcAft>
              <a:buFont typeface="+mj-lt"/>
              <a:buNone/>
              <a:tabLst/>
              <a:defRPr sz="2000" b="1">
                <a:solidFill>
                  <a:schemeClr val="tx1">
                    <a:lumMod val="50000"/>
                    <a:lumOff val="50000"/>
                  </a:schemeClr>
                </a:solidFill>
              </a:defRPr>
            </a:lvl1pPr>
            <a:lvl2pPr marL="431989" indent="-191995">
              <a:spcBef>
                <a:spcPts val="800"/>
              </a:spcBef>
              <a:spcAft>
                <a:spcPts val="1067"/>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a:xfrm>
            <a:off x="431801" y="1172842"/>
            <a:ext cx="11233151" cy="719988"/>
          </a:xfrm>
        </p:spPr>
        <p:txBody>
          <a:bodyPr/>
          <a:lstStyle/>
          <a:p>
            <a:r>
              <a:rPr lang="fr-FR" dirty="0"/>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431800" y="2276872"/>
            <a:ext cx="11232445" cy="3840427"/>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3825043" y="260648"/>
            <a:ext cx="7839908" cy="480000"/>
          </a:xfrm>
          <a:prstGeom prst="rect">
            <a:avLst/>
          </a:prstGeom>
        </p:spPr>
        <p:txBody>
          <a:bodyPr vert="horz" lIns="0" tIns="0" rIns="0" bIns="0" rtlCol="0" anchor="ctr" anchorCtr="0">
            <a:noAutofit/>
          </a:bodyPr>
          <a:lstStyle>
            <a:lvl1pPr algn="r">
              <a:defRPr sz="1000" b="1">
                <a:solidFill>
                  <a:schemeClr val="tx1"/>
                </a:solidFill>
              </a:defRPr>
            </a:lvl1pPr>
          </a:lstStyle>
          <a:p>
            <a:r>
              <a:rPr lang="fr-FR"/>
              <a:t>Direction générale de l’offre de soins</a:t>
            </a:r>
            <a:endParaRPr lang="fr-FR" dirty="0"/>
          </a:p>
        </p:txBody>
      </p:sp>
    </p:spTree>
    <p:extLst>
      <p:ext uri="{BB962C8B-B14F-4D97-AF65-F5344CB8AC3E}">
        <p14:creationId xmlns:p14="http://schemas.microsoft.com/office/powerpoint/2010/main" val="3824980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D34BF4B8-7C5A-BDDE-C9FB-E231EBA90F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F131A33-94C5-D192-CD22-40522C3582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6AB7124-98C3-61A1-8B20-69B9E8059A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D93E88-0C91-40F9-8284-48792A147BDA}" type="datetimeFigureOut">
              <a:rPr lang="fr-FR" smtClean="0"/>
              <a:t>06/10/2026</a:t>
            </a:fld>
            <a:endParaRPr lang="fr-FR"/>
          </a:p>
        </p:txBody>
      </p:sp>
      <p:sp>
        <p:nvSpPr>
          <p:cNvPr id="5" name="Espace réservé du pied de page 4">
            <a:extLst>
              <a:ext uri="{FF2B5EF4-FFF2-40B4-BE49-F238E27FC236}">
                <a16:creationId xmlns:a16="http://schemas.microsoft.com/office/drawing/2014/main" id="{4582A8DB-6707-ADEA-7E12-EEC7325998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9971B86-5F5F-1C38-90F6-D72D0810EF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C0A890C-C311-4003-A6F2-5A3B8A4E587E}" type="slidenum">
              <a:rPr lang="fr-FR" smtClean="0"/>
              <a:t>‹N°›</a:t>
            </a:fld>
            <a:endParaRPr lang="fr-FR"/>
          </a:p>
        </p:txBody>
      </p:sp>
    </p:spTree>
    <p:extLst>
      <p:ext uri="{BB962C8B-B14F-4D97-AF65-F5344CB8AC3E}">
        <p14:creationId xmlns:p14="http://schemas.microsoft.com/office/powerpoint/2010/main" val="2831307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p:cNvSpPr>
            <a:spLocks noGrp="1"/>
          </p:cNvSpPr>
          <p:nvPr>
            <p:ph type="dt" sz="half" idx="2"/>
          </p:nvPr>
        </p:nvSpPr>
        <p:spPr/>
        <p:txBody>
          <a:bodyPr/>
          <a:lstStyle/>
          <a:p>
            <a:pPr defTabSz="1219170"/>
            <a:fld id="{D7698221-35EF-134F-B87A-568DECC70F29}" type="datetime1">
              <a:rPr lang="fr-FR" cap="all">
                <a:solidFill>
                  <a:srgbClr val="000000"/>
                </a:solidFill>
              </a:rPr>
              <a:pPr defTabSz="1219170"/>
              <a:t>06/10/2026</a:t>
            </a:fld>
            <a:endParaRPr lang="fr-FR" cap="all" dirty="0">
              <a:solidFill>
                <a:srgbClr val="000000"/>
              </a:solidFill>
            </a:endParaRPr>
          </a:p>
        </p:txBody>
      </p:sp>
      <p:sp>
        <p:nvSpPr>
          <p:cNvPr id="4" name="Espace réservé du numéro de diapositive 3"/>
          <p:cNvSpPr>
            <a:spLocks noGrp="1"/>
          </p:cNvSpPr>
          <p:nvPr>
            <p:ph type="sldNum" sz="quarter" idx="4"/>
          </p:nvPr>
        </p:nvSpPr>
        <p:spPr/>
        <p:txBody>
          <a:bodyPr/>
          <a:lstStyle/>
          <a:p>
            <a:pPr defTabSz="1219170"/>
            <a:fld id="{733122C9-A0B9-462F-8757-0847AD287B63}" type="slidenum">
              <a:rPr lang="fr-FR">
                <a:solidFill>
                  <a:srgbClr val="000000"/>
                </a:solidFill>
              </a:rPr>
              <a:pPr defTabSz="1219170"/>
              <a:t>1</a:t>
            </a:fld>
            <a:endParaRPr lang="fr-FR" dirty="0">
              <a:solidFill>
                <a:srgbClr val="000000"/>
              </a:solidFill>
            </a:endParaRPr>
          </a:p>
        </p:txBody>
      </p:sp>
      <p:sp>
        <p:nvSpPr>
          <p:cNvPr id="5" name="Espace réservé du pied de page 4"/>
          <p:cNvSpPr>
            <a:spLocks noGrp="1"/>
          </p:cNvSpPr>
          <p:nvPr>
            <p:ph type="ftr" sz="quarter" idx="3"/>
          </p:nvPr>
        </p:nvSpPr>
        <p:spPr/>
        <p:txBody>
          <a:bodyPr/>
          <a:lstStyle/>
          <a:p>
            <a:pPr defTabSz="1219170"/>
            <a:r>
              <a:rPr lang="fr-FR" dirty="0">
                <a:solidFill>
                  <a:srgbClr val="000000"/>
                </a:solidFill>
              </a:rPr>
              <a:t>Direction générale de l’offre de soins</a:t>
            </a:r>
          </a:p>
        </p:txBody>
      </p:sp>
      <p:sp>
        <p:nvSpPr>
          <p:cNvPr id="6" name="Rectangle 5">
            <a:extLst>
              <a:ext uri="{FF2B5EF4-FFF2-40B4-BE49-F238E27FC236}">
                <a16:creationId xmlns:a16="http://schemas.microsoft.com/office/drawing/2014/main" id="{E6A856FE-3B97-37EC-9798-7121E36AE37F}"/>
              </a:ext>
            </a:extLst>
          </p:cNvPr>
          <p:cNvSpPr/>
          <p:nvPr/>
        </p:nvSpPr>
        <p:spPr>
          <a:xfrm>
            <a:off x="335360" y="6309321"/>
            <a:ext cx="11617291" cy="4611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FR" sz="2400">
              <a:solidFill>
                <a:srgbClr val="FFFFFF"/>
              </a:solidFill>
              <a:latin typeface="Arial"/>
            </a:endParaRPr>
          </a:p>
        </p:txBody>
      </p:sp>
      <p:sp>
        <p:nvSpPr>
          <p:cNvPr id="7" name="ZoneTexte 6">
            <a:extLst>
              <a:ext uri="{FF2B5EF4-FFF2-40B4-BE49-F238E27FC236}">
                <a16:creationId xmlns:a16="http://schemas.microsoft.com/office/drawing/2014/main" id="{B5032D1B-3A75-6CAA-8ABE-F6C082469F1E}"/>
              </a:ext>
            </a:extLst>
          </p:cNvPr>
          <p:cNvSpPr txBox="1"/>
          <p:nvPr/>
        </p:nvSpPr>
        <p:spPr>
          <a:xfrm>
            <a:off x="383580" y="2518583"/>
            <a:ext cx="11520851" cy="3333926"/>
          </a:xfrm>
          <a:prstGeom prst="rect">
            <a:avLst/>
          </a:prstGeom>
          <a:noFill/>
        </p:spPr>
        <p:txBody>
          <a:bodyPr wrap="square" rtlCol="0">
            <a:spAutoFit/>
          </a:bodyPr>
          <a:lstStyle/>
          <a:p>
            <a:pPr algn="ctr" defTabSz="1219170"/>
            <a:r>
              <a:rPr lang="fr-FR" sz="3733" b="1" dirty="0">
                <a:solidFill>
                  <a:srgbClr val="000000"/>
                </a:solidFill>
                <a:latin typeface="Marianne" panose="02000000000000000000" pitchFamily="2" charset="0"/>
              </a:rPr>
              <a:t>Journées CORPALIF</a:t>
            </a:r>
          </a:p>
          <a:p>
            <a:pPr algn="ctr" defTabSz="1219170"/>
            <a:r>
              <a:rPr lang="fr-FR" sz="3733" b="1" dirty="0">
                <a:solidFill>
                  <a:srgbClr val="000091"/>
                </a:solidFill>
                <a:latin typeface="Marianne" panose="02000000000000000000" pitchFamily="2" charset="0"/>
              </a:rPr>
              <a:t>Actualité </a:t>
            </a:r>
          </a:p>
          <a:p>
            <a:pPr algn="ctr" defTabSz="1219170"/>
            <a:r>
              <a:rPr lang="fr-FR" sz="3733" b="1" dirty="0">
                <a:solidFill>
                  <a:srgbClr val="000091"/>
                </a:solidFill>
                <a:latin typeface="Marianne" panose="02000000000000000000" pitchFamily="2" charset="0"/>
              </a:rPr>
              <a:t>de la stratégie décennale</a:t>
            </a:r>
            <a:endParaRPr lang="fr-FR" sz="3733" b="1" dirty="0">
              <a:solidFill>
                <a:srgbClr val="000000"/>
              </a:solidFill>
              <a:latin typeface="Marianne" panose="02000000000000000000" pitchFamily="2" charset="0"/>
            </a:endParaRPr>
          </a:p>
          <a:p>
            <a:pPr algn="ctr" defTabSz="1219170"/>
            <a:endParaRPr lang="fr-FR" sz="3733" b="1" dirty="0">
              <a:solidFill>
                <a:srgbClr val="000000"/>
              </a:solidFill>
              <a:latin typeface="Marianne" panose="02000000000000000000" pitchFamily="2" charset="0"/>
            </a:endParaRPr>
          </a:p>
          <a:p>
            <a:pPr algn="ctr" defTabSz="1219170"/>
            <a:endParaRPr lang="fr-FR" sz="3733" b="1" dirty="0">
              <a:solidFill>
                <a:srgbClr val="000000"/>
              </a:solidFill>
              <a:latin typeface="Marianne" panose="02000000000000000000" pitchFamily="2" charset="0"/>
            </a:endParaRPr>
          </a:p>
          <a:p>
            <a:pPr algn="ctr" defTabSz="1219170"/>
            <a:r>
              <a:rPr lang="fr-FR" sz="2400" dirty="0">
                <a:solidFill>
                  <a:srgbClr val="000000"/>
                </a:solidFill>
                <a:latin typeface="Marianne" panose="02000000000000000000" pitchFamily="2" charset="0"/>
              </a:rPr>
              <a:t>22 septembre 2026</a:t>
            </a:r>
            <a:endParaRPr lang="fr-FR" sz="1600" dirty="0">
              <a:solidFill>
                <a:srgbClr val="000000"/>
              </a:solidFill>
              <a:latin typeface="Marianne" panose="02000000000000000000" pitchFamily="2" charset="0"/>
            </a:endParaRPr>
          </a:p>
        </p:txBody>
      </p:sp>
    </p:spTree>
    <p:extLst>
      <p:ext uri="{BB962C8B-B14F-4D97-AF65-F5344CB8AC3E}">
        <p14:creationId xmlns:p14="http://schemas.microsoft.com/office/powerpoint/2010/main" val="1761631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7948F-D879-C81E-3A92-B72E837FE5B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41D8D86-1248-C943-3BBA-E4D0A8E86341}"/>
              </a:ext>
            </a:extLst>
          </p:cNvPr>
          <p:cNvSpPr/>
          <p:nvPr/>
        </p:nvSpPr>
        <p:spPr>
          <a:xfrm>
            <a:off x="143338" y="2276872"/>
            <a:ext cx="11905324" cy="960107"/>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FR" sz="2400">
              <a:solidFill>
                <a:srgbClr val="FFFFFF"/>
              </a:solidFill>
              <a:latin typeface="Arial"/>
            </a:endParaRPr>
          </a:p>
        </p:txBody>
      </p:sp>
      <p:sp>
        <p:nvSpPr>
          <p:cNvPr id="2" name="Espace réservé du numéro de diapositive 1">
            <a:extLst>
              <a:ext uri="{FF2B5EF4-FFF2-40B4-BE49-F238E27FC236}">
                <a16:creationId xmlns:a16="http://schemas.microsoft.com/office/drawing/2014/main" id="{47EA4BA2-4916-ED60-B640-F38B8C597ECC}"/>
              </a:ext>
            </a:extLst>
          </p:cNvPr>
          <p:cNvSpPr>
            <a:spLocks noGrp="1"/>
          </p:cNvSpPr>
          <p:nvPr>
            <p:ph type="sldNum" sz="quarter" idx="12"/>
          </p:nvPr>
        </p:nvSpPr>
        <p:spPr/>
        <p:txBody>
          <a:bodyPr/>
          <a:lstStyle/>
          <a:p>
            <a:pPr defTabSz="1219170"/>
            <a:fld id="{733122C9-A0B9-462F-8757-0847AD287B63}" type="slidenum">
              <a:rPr lang="fr-FR">
                <a:solidFill>
                  <a:srgbClr val="000000"/>
                </a:solidFill>
              </a:rPr>
              <a:pPr defTabSz="1219170"/>
              <a:t>2</a:t>
            </a:fld>
            <a:endParaRPr lang="fr-FR" dirty="0">
              <a:solidFill>
                <a:srgbClr val="000000"/>
              </a:solidFill>
            </a:endParaRPr>
          </a:p>
        </p:txBody>
      </p:sp>
      <p:sp>
        <p:nvSpPr>
          <p:cNvPr id="4" name="Espace réservé du texte 3">
            <a:extLst>
              <a:ext uri="{FF2B5EF4-FFF2-40B4-BE49-F238E27FC236}">
                <a16:creationId xmlns:a16="http://schemas.microsoft.com/office/drawing/2014/main" id="{FFC9116A-ACD6-1D49-D5E1-43308C3AFE0D}"/>
              </a:ext>
            </a:extLst>
          </p:cNvPr>
          <p:cNvSpPr>
            <a:spLocks noGrp="1"/>
          </p:cNvSpPr>
          <p:nvPr>
            <p:ph type="body" sz="quarter" idx="13"/>
          </p:nvPr>
        </p:nvSpPr>
        <p:spPr>
          <a:xfrm>
            <a:off x="431801" y="2372884"/>
            <a:ext cx="11044620" cy="5296201"/>
          </a:xfrm>
        </p:spPr>
        <p:txBody>
          <a:bodyPr/>
          <a:lstStyle/>
          <a:p>
            <a:pPr marL="503754" indent="-380990" algn="just">
              <a:spcBef>
                <a:spcPts val="0"/>
              </a:spcBef>
              <a:spcAft>
                <a:spcPts val="0"/>
              </a:spcAft>
              <a:buFont typeface="Arial" panose="020B0604020202020204" pitchFamily="34" charset="0"/>
              <a:buChar char="•"/>
            </a:pPr>
            <a:r>
              <a:rPr lang="fr-FR" sz="2667" dirty="0">
                <a:solidFill>
                  <a:schemeClr val="tx1"/>
                </a:solidFill>
                <a:latin typeface="Calibri" panose="020F0502020204030204" pitchFamily="34" charset="0"/>
                <a:ea typeface="Calibri" panose="020F0502020204030204" pitchFamily="34" charset="0"/>
                <a:cs typeface="Calibri" panose="020F0502020204030204" pitchFamily="34" charset="0"/>
              </a:rPr>
              <a:t>La loi « accompagnement et soins palliatifs », socle législatif de la stratégie décennale </a:t>
            </a:r>
          </a:p>
          <a:p>
            <a:pPr marL="503754" indent="-380990" algn="just">
              <a:spcBef>
                <a:spcPts val="0"/>
              </a:spcBef>
              <a:spcAft>
                <a:spcPts val="0"/>
              </a:spcAft>
              <a:buFont typeface="Arial" panose="020B0604020202020204" pitchFamily="34" charset="0"/>
              <a:buChar char="•"/>
            </a:pPr>
            <a:endParaRPr lang="fr-FR" sz="2667"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03754" indent="-380990" algn="just">
              <a:spcBef>
                <a:spcPts val="0"/>
              </a:spcBef>
              <a:spcAft>
                <a:spcPts val="0"/>
              </a:spcAft>
              <a:buFont typeface="Arial" panose="020B0604020202020204" pitchFamily="34" charset="0"/>
              <a:buChar char="•"/>
            </a:pPr>
            <a:r>
              <a:rPr lang="fr-FR" sz="2667" dirty="0">
                <a:solidFill>
                  <a:schemeClr val="tx1"/>
                </a:solidFill>
                <a:latin typeface="Calibri" panose="020F0502020204030204" pitchFamily="34" charset="0"/>
                <a:ea typeface="Calibri" panose="020F0502020204030204" pitchFamily="34" charset="0"/>
                <a:cs typeface="Calibri" panose="020F0502020204030204" pitchFamily="34" charset="0"/>
              </a:rPr>
              <a:t>Une dépense publique en augmentation, soutenue par la stratégie </a:t>
            </a:r>
          </a:p>
          <a:p>
            <a:pPr marL="122764" indent="0" algn="just">
              <a:spcBef>
                <a:spcPts val="0"/>
              </a:spcBef>
              <a:spcAft>
                <a:spcPts val="0"/>
              </a:spcAft>
            </a:pP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2764" indent="0" algn="just">
              <a:spcBef>
                <a:spcPts val="0"/>
              </a:spcBef>
              <a:spcAft>
                <a:spcPts val="0"/>
              </a:spcAft>
            </a:pP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2764" indent="0" algn="just">
              <a:spcBef>
                <a:spcPts val="0"/>
              </a:spcBef>
              <a:spcAft>
                <a:spcPts val="0"/>
              </a:spcAft>
            </a:pP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03754" indent="-380990" algn="just">
              <a:spcBef>
                <a:spcPts val="0"/>
              </a:spcBef>
              <a:spcAft>
                <a:spcPts val="0"/>
              </a:spcAft>
              <a:buFont typeface="Arial" panose="020B0604020202020204" pitchFamily="34" charset="0"/>
              <a:buChar char="•"/>
            </a:pPr>
            <a:r>
              <a:rPr lang="fr-FR" sz="2667" dirty="0">
                <a:solidFill>
                  <a:schemeClr val="tx1"/>
                </a:solidFill>
                <a:latin typeface="Calibri" panose="020F0502020204030204" pitchFamily="34" charset="0"/>
                <a:ea typeface="Calibri" panose="020F0502020204030204" pitchFamily="34" charset="0"/>
                <a:cs typeface="Calibri" panose="020F0502020204030204" pitchFamily="34" charset="0"/>
              </a:rPr>
              <a:t>Les actions pour le développement des soins palliatifs</a:t>
            </a:r>
          </a:p>
        </p:txBody>
      </p:sp>
      <p:sp>
        <p:nvSpPr>
          <p:cNvPr id="7" name="Espace réservé du pied de page 6">
            <a:extLst>
              <a:ext uri="{FF2B5EF4-FFF2-40B4-BE49-F238E27FC236}">
                <a16:creationId xmlns:a16="http://schemas.microsoft.com/office/drawing/2014/main" id="{514BE367-8031-7DF3-FCA1-6B9F14E4F46E}"/>
              </a:ext>
            </a:extLst>
          </p:cNvPr>
          <p:cNvSpPr>
            <a:spLocks noGrp="1"/>
          </p:cNvSpPr>
          <p:nvPr>
            <p:ph type="ftr" sz="quarter" idx="3"/>
          </p:nvPr>
        </p:nvSpPr>
        <p:spPr/>
        <p:txBody>
          <a:bodyPr/>
          <a:lstStyle/>
          <a:p>
            <a:pPr defTabSz="1219170"/>
            <a:r>
              <a:rPr lang="fr-FR" dirty="0">
                <a:solidFill>
                  <a:srgbClr val="000000"/>
                </a:solidFill>
              </a:rPr>
              <a:t>   Direction générale de l’offre de soins</a:t>
            </a:r>
          </a:p>
        </p:txBody>
      </p:sp>
      <p:sp>
        <p:nvSpPr>
          <p:cNvPr id="6" name="Espace réservé de la date 5">
            <a:extLst>
              <a:ext uri="{FF2B5EF4-FFF2-40B4-BE49-F238E27FC236}">
                <a16:creationId xmlns:a16="http://schemas.microsoft.com/office/drawing/2014/main" id="{207D107D-C6D7-2168-8F94-216014CC9E9D}"/>
              </a:ext>
            </a:extLst>
          </p:cNvPr>
          <p:cNvSpPr>
            <a:spLocks noGrp="1"/>
          </p:cNvSpPr>
          <p:nvPr>
            <p:ph type="dt" sz="half" idx="2"/>
          </p:nvPr>
        </p:nvSpPr>
        <p:spPr>
          <a:xfrm>
            <a:off x="431801" y="6396842"/>
            <a:ext cx="1613913" cy="461159"/>
          </a:xfrm>
        </p:spPr>
        <p:txBody>
          <a:bodyPr/>
          <a:lstStyle/>
          <a:p>
            <a:pPr defTabSz="1219170"/>
            <a:r>
              <a:rPr lang="fr-FR" cap="all" dirty="0">
                <a:solidFill>
                  <a:srgbClr val="000000"/>
                </a:solidFill>
              </a:rPr>
              <a:t>12/12/2025</a:t>
            </a:r>
          </a:p>
        </p:txBody>
      </p:sp>
    </p:spTree>
    <p:extLst>
      <p:ext uri="{BB962C8B-B14F-4D97-AF65-F5344CB8AC3E}">
        <p14:creationId xmlns:p14="http://schemas.microsoft.com/office/powerpoint/2010/main" val="1702660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0840C-B3DD-68AA-DAE6-60CEBC0550E1}"/>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429DE9B-48E9-699C-A9FB-ADFA5BB5465A}"/>
              </a:ext>
            </a:extLst>
          </p:cNvPr>
          <p:cNvSpPr>
            <a:spLocks noGrp="1"/>
          </p:cNvSpPr>
          <p:nvPr>
            <p:ph type="sldNum" sz="quarter" idx="12"/>
          </p:nvPr>
        </p:nvSpPr>
        <p:spPr/>
        <p:txBody>
          <a:bodyPr/>
          <a:lstStyle/>
          <a:p>
            <a:pPr defTabSz="1219170"/>
            <a:fld id="{733122C9-A0B9-462F-8757-0847AD287B63}" type="slidenum">
              <a:rPr lang="fr-FR">
                <a:solidFill>
                  <a:srgbClr val="000000"/>
                </a:solidFill>
              </a:rPr>
              <a:pPr defTabSz="1219170"/>
              <a:t>3</a:t>
            </a:fld>
            <a:endParaRPr lang="fr-FR" dirty="0">
              <a:solidFill>
                <a:srgbClr val="000000"/>
              </a:solidFill>
            </a:endParaRPr>
          </a:p>
        </p:txBody>
      </p:sp>
      <p:sp>
        <p:nvSpPr>
          <p:cNvPr id="4" name="Espace réservé du texte 3">
            <a:extLst>
              <a:ext uri="{FF2B5EF4-FFF2-40B4-BE49-F238E27FC236}">
                <a16:creationId xmlns:a16="http://schemas.microsoft.com/office/drawing/2014/main" id="{F8231F71-C0D8-214C-6BB1-AE64F5935F21}"/>
              </a:ext>
            </a:extLst>
          </p:cNvPr>
          <p:cNvSpPr>
            <a:spLocks noGrp="1"/>
          </p:cNvSpPr>
          <p:nvPr>
            <p:ph type="body" sz="quarter" idx="13"/>
          </p:nvPr>
        </p:nvSpPr>
        <p:spPr>
          <a:xfrm>
            <a:off x="431801" y="1561800"/>
            <a:ext cx="11044620" cy="5296201"/>
          </a:xfrm>
        </p:spPr>
        <p:txBody>
          <a:bodyPr/>
          <a:lstStyle/>
          <a:p>
            <a:pPr marL="503754" indent="-380990" algn="just">
              <a:spcBef>
                <a:spcPts val="0"/>
              </a:spcBef>
              <a:spcAft>
                <a:spcPts val="0"/>
              </a:spcAft>
              <a:buFont typeface="Arial" panose="020B0604020202020204" pitchFamily="34" charset="0"/>
              <a:buChar char="•"/>
            </a:pPr>
            <a:r>
              <a:rPr lang="fr-F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xxxx</a:t>
            </a:r>
            <a:endParaRPr lang="fr-FR" sz="2133" b="0"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pPr marL="122764" indent="0" algn="just">
              <a:spcBef>
                <a:spcPts val="0"/>
              </a:spcBef>
              <a:spcAft>
                <a:spcPts val="0"/>
              </a:spcAft>
            </a:pPr>
            <a:endParaRPr lang="fr-FR" sz="1467"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itre 4">
            <a:extLst>
              <a:ext uri="{FF2B5EF4-FFF2-40B4-BE49-F238E27FC236}">
                <a16:creationId xmlns:a16="http://schemas.microsoft.com/office/drawing/2014/main" id="{63BBAE20-9F68-E091-B327-E7461DA508A9}"/>
              </a:ext>
            </a:extLst>
          </p:cNvPr>
          <p:cNvSpPr>
            <a:spLocks noGrp="1"/>
          </p:cNvSpPr>
          <p:nvPr>
            <p:ph type="title"/>
          </p:nvPr>
        </p:nvSpPr>
        <p:spPr>
          <a:xfrm>
            <a:off x="1775852" y="622438"/>
            <a:ext cx="9889099" cy="719988"/>
          </a:xfrm>
        </p:spPr>
        <p:txBody>
          <a:bodyPr>
            <a:normAutofit/>
          </a:bodyPr>
          <a:lstStyle/>
          <a:p>
            <a:pPr marL="0" algn="r">
              <a:lnSpc>
                <a:spcPct val="100000"/>
              </a:lnSpc>
              <a:spcBef>
                <a:spcPts val="0"/>
              </a:spcBef>
              <a:defRPr/>
            </a:pPr>
            <a:r>
              <a:rPr lang="fr-FR" sz="2400" dirty="0">
                <a:solidFill>
                  <a:srgbClr val="C00000"/>
                </a:solidFill>
                <a:latin typeface="Marianne ExtraBold"/>
                <a:ea typeface="+mn-ea"/>
                <a:cs typeface="+mn-cs"/>
              </a:rPr>
              <a:t>Les étapes de la loi « accompagnement et soins palliatifs »</a:t>
            </a:r>
            <a:endParaRPr lang="fr-FR" sz="1867" b="0" i="1" dirty="0">
              <a:solidFill>
                <a:srgbClr val="C00000"/>
              </a:solidFill>
            </a:endParaRPr>
          </a:p>
        </p:txBody>
      </p:sp>
      <p:sp>
        <p:nvSpPr>
          <p:cNvPr id="7" name="Espace réservé du pied de page 6">
            <a:extLst>
              <a:ext uri="{FF2B5EF4-FFF2-40B4-BE49-F238E27FC236}">
                <a16:creationId xmlns:a16="http://schemas.microsoft.com/office/drawing/2014/main" id="{CC37E8BE-3531-B6B2-61FE-E50A07787F36}"/>
              </a:ext>
            </a:extLst>
          </p:cNvPr>
          <p:cNvSpPr>
            <a:spLocks noGrp="1"/>
          </p:cNvSpPr>
          <p:nvPr>
            <p:ph type="ftr" sz="quarter" idx="3"/>
          </p:nvPr>
        </p:nvSpPr>
        <p:spPr/>
        <p:txBody>
          <a:bodyPr/>
          <a:lstStyle/>
          <a:p>
            <a:pPr defTabSz="1219170"/>
            <a:r>
              <a:rPr lang="fr-FR" dirty="0">
                <a:solidFill>
                  <a:srgbClr val="000000"/>
                </a:solidFill>
              </a:rPr>
              <a:t>   Direction générale de l’offre de soins</a:t>
            </a:r>
          </a:p>
        </p:txBody>
      </p:sp>
      <p:sp>
        <p:nvSpPr>
          <p:cNvPr id="6" name="Espace réservé de la date 5">
            <a:extLst>
              <a:ext uri="{FF2B5EF4-FFF2-40B4-BE49-F238E27FC236}">
                <a16:creationId xmlns:a16="http://schemas.microsoft.com/office/drawing/2014/main" id="{306C2C1B-1024-A9E9-E0A1-67F093E5704B}"/>
              </a:ext>
            </a:extLst>
          </p:cNvPr>
          <p:cNvSpPr>
            <a:spLocks noGrp="1"/>
          </p:cNvSpPr>
          <p:nvPr>
            <p:ph type="dt" sz="half" idx="2"/>
          </p:nvPr>
        </p:nvSpPr>
        <p:spPr>
          <a:xfrm>
            <a:off x="431801" y="6396842"/>
            <a:ext cx="1613913" cy="461159"/>
          </a:xfrm>
        </p:spPr>
        <p:txBody>
          <a:bodyPr/>
          <a:lstStyle/>
          <a:p>
            <a:pPr defTabSz="1219170"/>
            <a:r>
              <a:rPr lang="fr-FR" cap="all" dirty="0">
                <a:solidFill>
                  <a:srgbClr val="000000"/>
                </a:solidFill>
              </a:rPr>
              <a:t>12/12/2025</a:t>
            </a:r>
          </a:p>
        </p:txBody>
      </p:sp>
      <p:pic>
        <p:nvPicPr>
          <p:cNvPr id="8" name="Image 7">
            <a:extLst>
              <a:ext uri="{FF2B5EF4-FFF2-40B4-BE49-F238E27FC236}">
                <a16:creationId xmlns:a16="http://schemas.microsoft.com/office/drawing/2014/main" id="{D2AEDBD6-45BF-444E-3CBE-7539AF1E02C9}"/>
              </a:ext>
            </a:extLst>
          </p:cNvPr>
          <p:cNvPicPr>
            <a:picLocks noChangeAspect="1"/>
          </p:cNvPicPr>
          <p:nvPr/>
        </p:nvPicPr>
        <p:blipFill>
          <a:blip r:embed="rId3"/>
          <a:stretch>
            <a:fillRect/>
          </a:stretch>
        </p:blipFill>
        <p:spPr>
          <a:xfrm>
            <a:off x="431800" y="1467520"/>
            <a:ext cx="9696035" cy="4768043"/>
          </a:xfrm>
          <a:prstGeom prst="rect">
            <a:avLst/>
          </a:prstGeom>
        </p:spPr>
      </p:pic>
    </p:spTree>
    <p:extLst>
      <p:ext uri="{BB962C8B-B14F-4D97-AF65-F5344CB8AC3E}">
        <p14:creationId xmlns:p14="http://schemas.microsoft.com/office/powerpoint/2010/main" val="824529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A94BA-8726-42A8-3C56-A7760AD0EF9A}"/>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2E8303E-5FB8-A6D5-2C84-18CF847B60B9}"/>
              </a:ext>
            </a:extLst>
          </p:cNvPr>
          <p:cNvSpPr>
            <a:spLocks noGrp="1"/>
          </p:cNvSpPr>
          <p:nvPr>
            <p:ph type="sldNum" sz="quarter" idx="12"/>
          </p:nvPr>
        </p:nvSpPr>
        <p:spPr/>
        <p:txBody>
          <a:bodyPr/>
          <a:lstStyle/>
          <a:p>
            <a:pPr defTabSz="1219170"/>
            <a:fld id="{733122C9-A0B9-462F-8757-0847AD287B63}" type="slidenum">
              <a:rPr lang="fr-FR">
                <a:solidFill>
                  <a:srgbClr val="000000"/>
                </a:solidFill>
              </a:rPr>
              <a:pPr defTabSz="1219170"/>
              <a:t>4</a:t>
            </a:fld>
            <a:endParaRPr lang="fr-FR" dirty="0">
              <a:solidFill>
                <a:srgbClr val="000000"/>
              </a:solidFill>
            </a:endParaRPr>
          </a:p>
        </p:txBody>
      </p:sp>
      <p:sp>
        <p:nvSpPr>
          <p:cNvPr id="5" name="Titre 4">
            <a:extLst>
              <a:ext uri="{FF2B5EF4-FFF2-40B4-BE49-F238E27FC236}">
                <a16:creationId xmlns:a16="http://schemas.microsoft.com/office/drawing/2014/main" id="{052295F8-6915-A3C1-B3BF-91575022F3BF}"/>
              </a:ext>
            </a:extLst>
          </p:cNvPr>
          <p:cNvSpPr>
            <a:spLocks noGrp="1"/>
          </p:cNvSpPr>
          <p:nvPr>
            <p:ph type="title"/>
          </p:nvPr>
        </p:nvSpPr>
        <p:spPr>
          <a:xfrm>
            <a:off x="1775852" y="622438"/>
            <a:ext cx="9889099" cy="719988"/>
          </a:xfrm>
        </p:spPr>
        <p:txBody>
          <a:bodyPr>
            <a:normAutofit/>
          </a:bodyPr>
          <a:lstStyle/>
          <a:p>
            <a:pPr marL="0" algn="r">
              <a:lnSpc>
                <a:spcPct val="100000"/>
              </a:lnSpc>
              <a:spcBef>
                <a:spcPts val="0"/>
              </a:spcBef>
              <a:defRPr/>
            </a:pPr>
            <a:r>
              <a:rPr lang="fr-FR" sz="2400" dirty="0">
                <a:solidFill>
                  <a:srgbClr val="C00000"/>
                </a:solidFill>
                <a:latin typeface="Marianne ExtraBold"/>
                <a:ea typeface="+mn-ea"/>
                <a:cs typeface="+mn-cs"/>
              </a:rPr>
              <a:t>La nouvelle loi « accompagnement et soins palliatifs » </a:t>
            </a:r>
          </a:p>
        </p:txBody>
      </p:sp>
      <p:sp>
        <p:nvSpPr>
          <p:cNvPr id="7" name="Espace réservé du pied de page 6">
            <a:extLst>
              <a:ext uri="{FF2B5EF4-FFF2-40B4-BE49-F238E27FC236}">
                <a16:creationId xmlns:a16="http://schemas.microsoft.com/office/drawing/2014/main" id="{F0DCC49C-1A34-D692-3EB3-9F8D88B53951}"/>
              </a:ext>
            </a:extLst>
          </p:cNvPr>
          <p:cNvSpPr>
            <a:spLocks noGrp="1"/>
          </p:cNvSpPr>
          <p:nvPr>
            <p:ph type="ftr" sz="quarter" idx="3"/>
          </p:nvPr>
        </p:nvSpPr>
        <p:spPr/>
        <p:txBody>
          <a:bodyPr/>
          <a:lstStyle/>
          <a:p>
            <a:pPr defTabSz="1219170"/>
            <a:r>
              <a:rPr lang="fr-FR" dirty="0">
                <a:solidFill>
                  <a:srgbClr val="000000"/>
                </a:solidFill>
              </a:rPr>
              <a:t>   Direction générale de l’offre de soins</a:t>
            </a:r>
          </a:p>
        </p:txBody>
      </p:sp>
      <p:sp>
        <p:nvSpPr>
          <p:cNvPr id="6" name="Espace réservé de la date 5">
            <a:extLst>
              <a:ext uri="{FF2B5EF4-FFF2-40B4-BE49-F238E27FC236}">
                <a16:creationId xmlns:a16="http://schemas.microsoft.com/office/drawing/2014/main" id="{05D99973-1AEE-8CBA-9FEA-B2B66EB9A6EC}"/>
              </a:ext>
            </a:extLst>
          </p:cNvPr>
          <p:cNvSpPr>
            <a:spLocks noGrp="1"/>
          </p:cNvSpPr>
          <p:nvPr>
            <p:ph type="dt" sz="half" idx="2"/>
          </p:nvPr>
        </p:nvSpPr>
        <p:spPr>
          <a:xfrm>
            <a:off x="431801" y="6396842"/>
            <a:ext cx="1613913" cy="461159"/>
          </a:xfrm>
        </p:spPr>
        <p:txBody>
          <a:bodyPr/>
          <a:lstStyle/>
          <a:p>
            <a:pPr defTabSz="1219170"/>
            <a:r>
              <a:rPr lang="fr-FR" cap="all" dirty="0">
                <a:solidFill>
                  <a:srgbClr val="000000"/>
                </a:solidFill>
              </a:rPr>
              <a:t>12/12/2025</a:t>
            </a:r>
          </a:p>
        </p:txBody>
      </p:sp>
      <p:sp>
        <p:nvSpPr>
          <p:cNvPr id="4" name="ZoneTexte 3">
            <a:extLst>
              <a:ext uri="{FF2B5EF4-FFF2-40B4-BE49-F238E27FC236}">
                <a16:creationId xmlns:a16="http://schemas.microsoft.com/office/drawing/2014/main" id="{25594A0E-1C2A-A541-C919-1D65FEFE9BE0}"/>
              </a:ext>
            </a:extLst>
          </p:cNvPr>
          <p:cNvSpPr txBox="1"/>
          <p:nvPr/>
        </p:nvSpPr>
        <p:spPr>
          <a:xfrm>
            <a:off x="431801" y="1893121"/>
            <a:ext cx="11233151" cy="3333926"/>
          </a:xfrm>
          <a:prstGeom prst="rect">
            <a:avLst/>
          </a:prstGeom>
          <a:noFill/>
        </p:spPr>
        <p:txBody>
          <a:bodyPr wrap="square" rtlCol="0">
            <a:spAutoFit/>
          </a:bodyPr>
          <a:lstStyle/>
          <a:p>
            <a:pPr defTabSz="1219170"/>
            <a:r>
              <a:rPr lang="fr-FR" sz="2400" b="1" dirty="0">
                <a:solidFill>
                  <a:srgbClr val="000091"/>
                </a:solidFill>
                <a:latin typeface="Calibri" panose="020F0502020204030204" pitchFamily="34" charset="0"/>
                <a:ea typeface="Calibri" panose="020F0502020204030204" pitchFamily="34" charset="0"/>
                <a:cs typeface="Calibri" panose="020F0502020204030204" pitchFamily="34" charset="0"/>
              </a:rPr>
              <a:t>1/ Une conception élargie des « soins palliatifs »</a:t>
            </a:r>
          </a:p>
          <a:p>
            <a:pPr defTabSz="1219170"/>
            <a:endParaRPr lang="fr-FR" sz="2133"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80990" indent="-380990" defTabSz="1219170">
              <a:buFont typeface="Arial" panose="020B0604020202020204" pitchFamily="34" charset="0"/>
              <a:buChar char="•"/>
              <a:tabLst>
                <a:tab pos="713300" algn="l"/>
              </a:tabLst>
            </a:pPr>
            <a:r>
              <a:rPr lang="fr-FR" sz="2133" b="1" dirty="0">
                <a:solidFill>
                  <a:srgbClr val="000000"/>
                </a:solidFill>
                <a:latin typeface="Calibri" panose="020F0502020204030204" pitchFamily="34" charset="0"/>
                <a:ea typeface="Calibri" panose="020F0502020204030204" pitchFamily="34" charset="0"/>
                <a:cs typeface="Calibri" panose="020F0502020204030204" pitchFamily="34" charset="0"/>
              </a:rPr>
              <a:t>Une nouvelle définition des soins palliatifs avec l’introduction de la notion </a:t>
            </a:r>
          </a:p>
          <a:p>
            <a:pPr marL="353475" defTabSz="1219170">
              <a:tabLst>
                <a:tab pos="713300" algn="l"/>
              </a:tabLst>
            </a:pPr>
            <a:r>
              <a:rPr lang="fr-FR" sz="2133" b="1" dirty="0">
                <a:solidFill>
                  <a:srgbClr val="000000"/>
                </a:solidFill>
                <a:latin typeface="Calibri" panose="020F0502020204030204" pitchFamily="34" charset="0"/>
                <a:ea typeface="Calibri" panose="020F0502020204030204" pitchFamily="34" charset="0"/>
                <a:cs typeface="Calibri" panose="020F0502020204030204" pitchFamily="34" charset="0"/>
              </a:rPr>
              <a:t>d’« accompagnement et de soins palliatifs », </a:t>
            </a:r>
            <a:r>
              <a:rPr lang="fr-FR" sz="2133" dirty="0">
                <a:solidFill>
                  <a:srgbClr val="000000"/>
                </a:solidFill>
                <a:latin typeface="Calibri" panose="020F0502020204030204" pitchFamily="34" charset="0"/>
                <a:ea typeface="Calibri" panose="020F0502020204030204" pitchFamily="34" charset="0"/>
                <a:cs typeface="Calibri" panose="020F0502020204030204" pitchFamily="34" charset="0"/>
              </a:rPr>
              <a:t>non réservés aux personnes approchant de la fin de leur vie</a:t>
            </a:r>
          </a:p>
          <a:p>
            <a:pPr marL="380990" indent="-380990" defTabSz="1219170">
              <a:buFont typeface="Arial" panose="020B0604020202020204" pitchFamily="34" charset="0"/>
              <a:buChar char="•"/>
              <a:tabLst>
                <a:tab pos="713300" algn="l"/>
              </a:tabLst>
            </a:pPr>
            <a:endParaRPr lang="fr-FR" sz="2133"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80990" indent="-380990" defTabSz="1219170">
              <a:buFont typeface="Arial" panose="020B0604020202020204" pitchFamily="34" charset="0"/>
              <a:buChar char="•"/>
              <a:tabLst>
                <a:tab pos="713300" algn="l"/>
              </a:tabLst>
            </a:pPr>
            <a:r>
              <a:rPr lang="fr-FR" sz="2133" b="1" dirty="0">
                <a:solidFill>
                  <a:srgbClr val="000000"/>
                </a:solidFill>
                <a:latin typeface="Calibri" panose="020F0502020204030204" pitchFamily="34" charset="0"/>
                <a:ea typeface="Calibri" panose="020F0502020204030204" pitchFamily="34" charset="0"/>
                <a:cs typeface="Calibri" panose="020F0502020204030204" pitchFamily="34" charset="0"/>
              </a:rPr>
              <a:t>La mise en place du « plan personnalisé d’accompagnement » : outil central du parcours qui vient concrétiser l’élargissement de cette définition</a:t>
            </a:r>
            <a:endParaRPr lang="fr-FR" sz="2133"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53475" defTabSz="1219170">
              <a:tabLst>
                <a:tab pos="713300" algn="l"/>
              </a:tabLst>
            </a:pP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Ce plan personnalisé d’accompagnement porte sur l’anticipation, la coordination et le suivi des prises en charge sanitaire, psychologique, sociale et médico‑sociale du patient et de son entourage, y compris après le décès.</a:t>
            </a:r>
          </a:p>
        </p:txBody>
      </p:sp>
    </p:spTree>
    <p:extLst>
      <p:ext uri="{BB962C8B-B14F-4D97-AF65-F5344CB8AC3E}">
        <p14:creationId xmlns:p14="http://schemas.microsoft.com/office/powerpoint/2010/main" val="1987347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9135A-EC12-AB0B-90CA-40DC5136D54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25B583D-B95B-2810-1F6A-53013ED86C96}"/>
              </a:ext>
            </a:extLst>
          </p:cNvPr>
          <p:cNvSpPr/>
          <p:nvPr/>
        </p:nvSpPr>
        <p:spPr>
          <a:xfrm>
            <a:off x="279251" y="4869160"/>
            <a:ext cx="11633499" cy="1366403"/>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FR" sz="2400">
              <a:solidFill>
                <a:srgbClr val="FFFFFF"/>
              </a:solidFill>
              <a:latin typeface="Arial"/>
            </a:endParaRPr>
          </a:p>
        </p:txBody>
      </p:sp>
      <p:sp>
        <p:nvSpPr>
          <p:cNvPr id="2" name="Espace réservé du numéro de diapositive 1">
            <a:extLst>
              <a:ext uri="{FF2B5EF4-FFF2-40B4-BE49-F238E27FC236}">
                <a16:creationId xmlns:a16="http://schemas.microsoft.com/office/drawing/2014/main" id="{C5CDC8B0-7C4D-2E41-E468-75F56D350533}"/>
              </a:ext>
            </a:extLst>
          </p:cNvPr>
          <p:cNvSpPr>
            <a:spLocks noGrp="1"/>
          </p:cNvSpPr>
          <p:nvPr>
            <p:ph type="sldNum" sz="quarter" idx="12"/>
          </p:nvPr>
        </p:nvSpPr>
        <p:spPr/>
        <p:txBody>
          <a:bodyPr/>
          <a:lstStyle/>
          <a:p>
            <a:pPr defTabSz="1219170"/>
            <a:fld id="{733122C9-A0B9-462F-8757-0847AD287B63}" type="slidenum">
              <a:rPr lang="fr-FR">
                <a:solidFill>
                  <a:srgbClr val="000000"/>
                </a:solidFill>
              </a:rPr>
              <a:pPr defTabSz="1219170"/>
              <a:t>5</a:t>
            </a:fld>
            <a:endParaRPr lang="fr-FR" dirty="0">
              <a:solidFill>
                <a:srgbClr val="000000"/>
              </a:solidFill>
            </a:endParaRPr>
          </a:p>
        </p:txBody>
      </p:sp>
      <p:sp>
        <p:nvSpPr>
          <p:cNvPr id="5" name="Titre 4">
            <a:extLst>
              <a:ext uri="{FF2B5EF4-FFF2-40B4-BE49-F238E27FC236}">
                <a16:creationId xmlns:a16="http://schemas.microsoft.com/office/drawing/2014/main" id="{B2575997-72B2-1F20-7716-70BC23338FD2}"/>
              </a:ext>
            </a:extLst>
          </p:cNvPr>
          <p:cNvSpPr>
            <a:spLocks noGrp="1"/>
          </p:cNvSpPr>
          <p:nvPr>
            <p:ph type="title"/>
          </p:nvPr>
        </p:nvSpPr>
        <p:spPr>
          <a:xfrm>
            <a:off x="1775852" y="622438"/>
            <a:ext cx="9889099" cy="719988"/>
          </a:xfrm>
        </p:spPr>
        <p:txBody>
          <a:bodyPr>
            <a:normAutofit/>
          </a:bodyPr>
          <a:lstStyle/>
          <a:p>
            <a:pPr marL="0" algn="r">
              <a:lnSpc>
                <a:spcPct val="100000"/>
              </a:lnSpc>
              <a:spcBef>
                <a:spcPts val="0"/>
              </a:spcBef>
              <a:defRPr/>
            </a:pPr>
            <a:r>
              <a:rPr lang="fr-FR" sz="2400" dirty="0">
                <a:solidFill>
                  <a:srgbClr val="C00000"/>
                </a:solidFill>
                <a:latin typeface="Marianne ExtraBold"/>
                <a:ea typeface="+mn-ea"/>
                <a:cs typeface="+mn-cs"/>
              </a:rPr>
              <a:t>La nouvelle loi « accompagnement et soins palliatifs » </a:t>
            </a:r>
          </a:p>
        </p:txBody>
      </p:sp>
      <p:sp>
        <p:nvSpPr>
          <p:cNvPr id="7" name="Espace réservé du pied de page 6">
            <a:extLst>
              <a:ext uri="{FF2B5EF4-FFF2-40B4-BE49-F238E27FC236}">
                <a16:creationId xmlns:a16="http://schemas.microsoft.com/office/drawing/2014/main" id="{73142F14-5AFF-7174-3E66-FDEBC012C398}"/>
              </a:ext>
            </a:extLst>
          </p:cNvPr>
          <p:cNvSpPr>
            <a:spLocks noGrp="1"/>
          </p:cNvSpPr>
          <p:nvPr>
            <p:ph type="ftr" sz="quarter" idx="3"/>
          </p:nvPr>
        </p:nvSpPr>
        <p:spPr/>
        <p:txBody>
          <a:bodyPr/>
          <a:lstStyle/>
          <a:p>
            <a:pPr defTabSz="1219170"/>
            <a:r>
              <a:rPr lang="fr-FR" dirty="0">
                <a:solidFill>
                  <a:srgbClr val="000000"/>
                </a:solidFill>
              </a:rPr>
              <a:t>   Direction générale de l’offre de soins</a:t>
            </a:r>
          </a:p>
        </p:txBody>
      </p:sp>
      <p:sp>
        <p:nvSpPr>
          <p:cNvPr id="6" name="Espace réservé de la date 5">
            <a:extLst>
              <a:ext uri="{FF2B5EF4-FFF2-40B4-BE49-F238E27FC236}">
                <a16:creationId xmlns:a16="http://schemas.microsoft.com/office/drawing/2014/main" id="{15AE8D43-6B51-3293-1241-212E982B8EC8}"/>
              </a:ext>
            </a:extLst>
          </p:cNvPr>
          <p:cNvSpPr>
            <a:spLocks noGrp="1"/>
          </p:cNvSpPr>
          <p:nvPr>
            <p:ph type="dt" sz="half" idx="2"/>
          </p:nvPr>
        </p:nvSpPr>
        <p:spPr>
          <a:xfrm>
            <a:off x="431801" y="6396842"/>
            <a:ext cx="1613913" cy="461159"/>
          </a:xfrm>
        </p:spPr>
        <p:txBody>
          <a:bodyPr/>
          <a:lstStyle/>
          <a:p>
            <a:pPr defTabSz="1219170"/>
            <a:r>
              <a:rPr lang="fr-FR" cap="all" dirty="0">
                <a:solidFill>
                  <a:srgbClr val="000000"/>
                </a:solidFill>
              </a:rPr>
              <a:t>12/12/2025</a:t>
            </a:r>
          </a:p>
        </p:txBody>
      </p:sp>
      <p:sp>
        <p:nvSpPr>
          <p:cNvPr id="8" name="ZoneTexte 7">
            <a:extLst>
              <a:ext uri="{FF2B5EF4-FFF2-40B4-BE49-F238E27FC236}">
                <a16:creationId xmlns:a16="http://schemas.microsoft.com/office/drawing/2014/main" id="{28BF75F7-9838-ECF9-8749-059872F124C6}"/>
              </a:ext>
            </a:extLst>
          </p:cNvPr>
          <p:cNvSpPr txBox="1"/>
          <p:nvPr/>
        </p:nvSpPr>
        <p:spPr>
          <a:xfrm>
            <a:off x="279251" y="1704216"/>
            <a:ext cx="11633499" cy="4791953"/>
          </a:xfrm>
          <a:prstGeom prst="rect">
            <a:avLst/>
          </a:prstGeom>
          <a:noFill/>
        </p:spPr>
        <p:txBody>
          <a:bodyPr wrap="square" rtlCol="0">
            <a:spAutoFit/>
          </a:bodyPr>
          <a:lstStyle/>
          <a:p>
            <a:pPr defTabSz="1219170"/>
            <a:r>
              <a:rPr lang="fr-FR" sz="2400" b="1" dirty="0">
                <a:solidFill>
                  <a:srgbClr val="000091"/>
                </a:solidFill>
                <a:latin typeface="Calibri" panose="020F0502020204030204" pitchFamily="34" charset="0"/>
                <a:ea typeface="Calibri" panose="020F0502020204030204" pitchFamily="34" charset="0"/>
                <a:cs typeface="Calibri" panose="020F0502020204030204" pitchFamily="34" charset="0"/>
              </a:rPr>
              <a:t>2/ Un renforcement de l’offre, </a:t>
            </a:r>
            <a:r>
              <a:rPr lang="fr-FR" sz="2400" dirty="0">
                <a:solidFill>
                  <a:srgbClr val="000091"/>
                </a:solidFill>
                <a:latin typeface="Calibri" panose="020F0502020204030204" pitchFamily="34" charset="0"/>
                <a:ea typeface="Calibri" panose="020F0502020204030204" pitchFamily="34" charset="0"/>
                <a:cs typeface="Calibri" panose="020F0502020204030204" pitchFamily="34" charset="0"/>
              </a:rPr>
              <a:t>avec la création des MASP ‘Maisons d’Accompagnement et de Soins Palliatifs’ </a:t>
            </a:r>
          </a:p>
          <a:p>
            <a:pPr marL="990575" lvl="1" indent="-380990" algn="just" defTabSz="1219170">
              <a:buFont typeface="Arial" panose="020B0604020202020204" pitchFamily="34" charset="0"/>
              <a:buChar char="•"/>
              <a:defRPr/>
            </a:pP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Inscrites dans la stratégie décennale des soins d’accompagnement 2024‑2034</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 les MASP constituent l’une des mesures structurantes </a:t>
            </a: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visant à renforcer et diversifier l’offre de soins palliatifs sur les territoires. </a:t>
            </a:r>
          </a:p>
          <a:p>
            <a:pPr marL="990575" lvl="1" indent="-380990" algn="just" defTabSz="1219170">
              <a:buFont typeface="Arial" panose="020B0604020202020204" pitchFamily="34" charset="0"/>
              <a:buChar char="•"/>
              <a:defRPr/>
            </a:pP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Vocation à devenir une nouvelle catégorie d’ESMS </a:t>
            </a:r>
          </a:p>
          <a:p>
            <a:pPr marL="990575" lvl="1" indent="-380990" algn="just" defTabSz="1219170">
              <a:buFont typeface="Arial" panose="020B0604020202020204" pitchFamily="34" charset="0"/>
              <a:buChar char="•"/>
              <a:defRPr/>
            </a:pP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Elles constituent un </a:t>
            </a: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dispositif intermédiaire entre le domicile et l’hôpital : </a:t>
            </a:r>
          </a:p>
          <a:p>
            <a:pPr marL="2057349" lvl="3" indent="-380990" algn="just" defTabSz="1219170">
              <a:buFont typeface="Calibri" panose="020F0502020204030204" pitchFamily="34" charset="0"/>
              <a:buChar char="₋"/>
              <a:defRPr/>
            </a:pP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permettant d’accueillir des personnes en fin de vie, dont la situation clinique est stabilisée ou de complexité médico‑psycho‑sociale intermédiaire, </a:t>
            </a:r>
          </a:p>
          <a:p>
            <a:pPr marL="2057349" lvl="3" indent="-380990" algn="just" defTabSz="1219170">
              <a:buFont typeface="Calibri" panose="020F0502020204030204" pitchFamily="34" charset="0"/>
              <a:buChar char="₋"/>
              <a:defRPr/>
            </a:pP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et qui ne peuvent plus ou ne souhaitent plus rester à domicile, notamment en l’absence d’aidant</a:t>
            </a:r>
          </a:p>
          <a:p>
            <a:pPr marL="285744" indent="-285744" algn="just" defTabSz="1219170">
              <a:buFont typeface="Arial" panose="020B0604020202020204" pitchFamily="34" charset="0"/>
              <a:buChar char="•"/>
              <a:defRPr/>
            </a:pPr>
            <a:endPar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defTabSz="1219170">
              <a:defRPr/>
            </a:pPr>
            <a:endPar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defTabSz="1219170">
              <a:defRPr/>
            </a:pP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Le déploiement des MASP s’inscrit, à ce stade, </a:t>
            </a: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dans le cadre d’une phase de préfiguration expérimentale</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 lancée par appels à projets régionaux, et encadrée par un cahier des charges national. </a:t>
            </a:r>
          </a:p>
          <a:p>
            <a:pPr marL="380990" indent="-380990" algn="just" defTabSz="1219170">
              <a:buFont typeface="Wingdings" panose="05000000000000000000" pitchFamily="2" charset="2"/>
              <a:buChar char="Ø"/>
              <a:defRPr/>
            </a:pP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Une première phase de déploiement dans 11 régions, dont Ile-de-France via une enveloppe de 5,5 M€</a:t>
            </a:r>
          </a:p>
          <a:p>
            <a:pPr defTabSz="1219170"/>
            <a:endPar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defTabSz="1219170"/>
            <a:endParaRPr lang="fr-FR" sz="1467" dirty="0">
              <a:solidFill>
                <a:srgbClr val="000000"/>
              </a:solidFill>
              <a:latin typeface="Marianne" panose="02000000000000000000" pitchFamily="2" charset="0"/>
            </a:endParaRPr>
          </a:p>
        </p:txBody>
      </p:sp>
    </p:spTree>
    <p:extLst>
      <p:ext uri="{BB962C8B-B14F-4D97-AF65-F5344CB8AC3E}">
        <p14:creationId xmlns:p14="http://schemas.microsoft.com/office/powerpoint/2010/main" val="765115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A6C8F-572F-6F48-FA16-8B55AD2B4072}"/>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330B45F-3CE8-AB7A-7579-A4A709AE504B}"/>
              </a:ext>
            </a:extLst>
          </p:cNvPr>
          <p:cNvSpPr>
            <a:spLocks noGrp="1"/>
          </p:cNvSpPr>
          <p:nvPr>
            <p:ph type="sldNum" sz="quarter" idx="12"/>
          </p:nvPr>
        </p:nvSpPr>
        <p:spPr/>
        <p:txBody>
          <a:bodyPr/>
          <a:lstStyle/>
          <a:p>
            <a:pPr defTabSz="1219170"/>
            <a:fld id="{733122C9-A0B9-462F-8757-0847AD287B63}" type="slidenum">
              <a:rPr lang="fr-FR">
                <a:solidFill>
                  <a:srgbClr val="000000"/>
                </a:solidFill>
              </a:rPr>
              <a:pPr defTabSz="1219170"/>
              <a:t>6</a:t>
            </a:fld>
            <a:endParaRPr lang="fr-FR" dirty="0">
              <a:solidFill>
                <a:srgbClr val="000000"/>
              </a:solidFill>
            </a:endParaRPr>
          </a:p>
        </p:txBody>
      </p:sp>
      <p:sp>
        <p:nvSpPr>
          <p:cNvPr id="5" name="Titre 4">
            <a:extLst>
              <a:ext uri="{FF2B5EF4-FFF2-40B4-BE49-F238E27FC236}">
                <a16:creationId xmlns:a16="http://schemas.microsoft.com/office/drawing/2014/main" id="{1EAC9ABC-953E-1A93-87AE-6D93004DD9B8}"/>
              </a:ext>
            </a:extLst>
          </p:cNvPr>
          <p:cNvSpPr>
            <a:spLocks noGrp="1"/>
          </p:cNvSpPr>
          <p:nvPr>
            <p:ph type="title"/>
          </p:nvPr>
        </p:nvSpPr>
        <p:spPr>
          <a:xfrm>
            <a:off x="1775852" y="622438"/>
            <a:ext cx="9889099" cy="719988"/>
          </a:xfrm>
        </p:spPr>
        <p:txBody>
          <a:bodyPr>
            <a:normAutofit/>
          </a:bodyPr>
          <a:lstStyle/>
          <a:p>
            <a:pPr marL="0" algn="r">
              <a:lnSpc>
                <a:spcPct val="100000"/>
              </a:lnSpc>
              <a:spcBef>
                <a:spcPts val="0"/>
              </a:spcBef>
              <a:defRPr/>
            </a:pPr>
            <a:r>
              <a:rPr lang="fr-FR" sz="2400" dirty="0">
                <a:solidFill>
                  <a:srgbClr val="C00000"/>
                </a:solidFill>
                <a:latin typeface="Marianne ExtraBold"/>
                <a:ea typeface="+mn-ea"/>
                <a:cs typeface="+mn-cs"/>
              </a:rPr>
              <a:t>Travaux engagés et perspectives </a:t>
            </a:r>
          </a:p>
        </p:txBody>
      </p:sp>
      <p:sp>
        <p:nvSpPr>
          <p:cNvPr id="7" name="Espace réservé du pied de page 6">
            <a:extLst>
              <a:ext uri="{FF2B5EF4-FFF2-40B4-BE49-F238E27FC236}">
                <a16:creationId xmlns:a16="http://schemas.microsoft.com/office/drawing/2014/main" id="{22EF423E-DC02-48FC-5D60-7E076CF20AE2}"/>
              </a:ext>
            </a:extLst>
          </p:cNvPr>
          <p:cNvSpPr>
            <a:spLocks noGrp="1"/>
          </p:cNvSpPr>
          <p:nvPr>
            <p:ph type="ftr" sz="quarter" idx="3"/>
          </p:nvPr>
        </p:nvSpPr>
        <p:spPr/>
        <p:txBody>
          <a:bodyPr/>
          <a:lstStyle/>
          <a:p>
            <a:pPr defTabSz="1219170"/>
            <a:r>
              <a:rPr lang="fr-FR" dirty="0">
                <a:solidFill>
                  <a:srgbClr val="000000"/>
                </a:solidFill>
              </a:rPr>
              <a:t>   Direction générale de l’offre de soins</a:t>
            </a:r>
          </a:p>
        </p:txBody>
      </p:sp>
      <p:sp>
        <p:nvSpPr>
          <p:cNvPr id="6" name="Espace réservé de la date 5">
            <a:extLst>
              <a:ext uri="{FF2B5EF4-FFF2-40B4-BE49-F238E27FC236}">
                <a16:creationId xmlns:a16="http://schemas.microsoft.com/office/drawing/2014/main" id="{AA664D7A-3150-3739-315F-0252BF0C43FD}"/>
              </a:ext>
            </a:extLst>
          </p:cNvPr>
          <p:cNvSpPr>
            <a:spLocks noGrp="1"/>
          </p:cNvSpPr>
          <p:nvPr>
            <p:ph type="dt" sz="half" idx="2"/>
          </p:nvPr>
        </p:nvSpPr>
        <p:spPr>
          <a:xfrm>
            <a:off x="431801" y="6396842"/>
            <a:ext cx="1613913" cy="461159"/>
          </a:xfrm>
        </p:spPr>
        <p:txBody>
          <a:bodyPr/>
          <a:lstStyle/>
          <a:p>
            <a:pPr defTabSz="1219170"/>
            <a:r>
              <a:rPr lang="fr-FR" cap="all" dirty="0">
                <a:solidFill>
                  <a:srgbClr val="000000"/>
                </a:solidFill>
              </a:rPr>
              <a:t>12/12/2025</a:t>
            </a:r>
          </a:p>
        </p:txBody>
      </p:sp>
      <p:sp>
        <p:nvSpPr>
          <p:cNvPr id="20" name="ZoneTexte 19">
            <a:extLst>
              <a:ext uri="{FF2B5EF4-FFF2-40B4-BE49-F238E27FC236}">
                <a16:creationId xmlns:a16="http://schemas.microsoft.com/office/drawing/2014/main" id="{460CA65B-5FE5-513B-E7BA-2F7231DF70F7}"/>
              </a:ext>
            </a:extLst>
          </p:cNvPr>
          <p:cNvSpPr txBox="1"/>
          <p:nvPr/>
        </p:nvSpPr>
        <p:spPr>
          <a:xfrm>
            <a:off x="211696" y="1412776"/>
            <a:ext cx="11980305" cy="5551456"/>
          </a:xfrm>
          <a:prstGeom prst="rect">
            <a:avLst/>
          </a:prstGeom>
          <a:noFill/>
        </p:spPr>
        <p:txBody>
          <a:bodyPr wrap="square" rtlCol="0">
            <a:spAutoFit/>
          </a:bodyPr>
          <a:lstStyle/>
          <a:p>
            <a:pPr marL="713300" indent="-237061" defTabSz="1219170">
              <a:buFont typeface="Arial" panose="020B0604020202020204" pitchFamily="34" charset="0"/>
              <a:buChar char="•"/>
            </a:pP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Elaboration des textes d’application de la loi</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 dans les mois à venir : </a:t>
            </a:r>
          </a:p>
          <a:p>
            <a:pPr marL="1322884" lvl="1" indent="-237061" defTabSz="1219170">
              <a:buFont typeface="Arial" panose="020B0604020202020204" pitchFamily="34" charset="0"/>
              <a:buChar char="•"/>
            </a:pP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Décrets</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 : modalités d’expérimentation d’inclusion de formation en soins palliatifs dans les stages des étudiants en médecine en USP et en équipes mobiles de SP, modèle de convention pour préciser l’intervention des bénévoles aux domiciles, ...</a:t>
            </a:r>
          </a:p>
          <a:p>
            <a:pPr marL="1322884" lvl="1" indent="-237061" defTabSz="1219170">
              <a:buFont typeface="Arial" panose="020B0604020202020204" pitchFamily="34" charset="0"/>
              <a:buChar char="•"/>
            </a:pP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Différents rapports </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 évaluation de la stratégie décennale tous les deux ans, expérimentation de dispositifs innovants, ...</a:t>
            </a:r>
          </a:p>
          <a:p>
            <a:pPr marL="713300" indent="-237061" defTabSz="1219170">
              <a:buFont typeface="Arial" panose="020B0604020202020204" pitchFamily="34" charset="0"/>
              <a:buChar char="•"/>
            </a:pPr>
            <a:endPar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713300" indent="-237061" defTabSz="1219170">
              <a:buFont typeface="Arial" panose="020B0604020202020204" pitchFamily="34" charset="0"/>
              <a:buChar char="•"/>
            </a:pP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Préparation du déploiement du protocole national de coopération</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 expertises infirmières en soins palliatifs » </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sur lequel la HAS s’est prononcé favorablement. </a:t>
            </a:r>
          </a:p>
          <a:p>
            <a:pPr marL="713300" indent="-237061" defTabSz="1219170">
              <a:buFont typeface="Arial" panose="020B0604020202020204" pitchFamily="34" charset="0"/>
              <a:buChar char="•"/>
            </a:pPr>
            <a:endPar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713300" indent="-237061" defTabSz="1219170">
              <a:buFont typeface="Arial" panose="020B0604020202020204" pitchFamily="34" charset="0"/>
              <a:buChar char="•"/>
            </a:pP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Suivi des filières de soins palliatifs et accompagnement des ARS</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 : élaboration concertée d’outils communs, pour une application homogène et une visibilité partagée des actions conduites sur les territoires, recueil de l’évolution de l’offre, ... </a:t>
            </a:r>
          </a:p>
          <a:p>
            <a:pPr marL="1322884" lvl="1" indent="-237061" defTabSz="1219170">
              <a:buFont typeface="Arial" panose="020B0604020202020204" pitchFamily="34" charset="0"/>
              <a:buChar char="•"/>
            </a:pP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Travaux de révision de l’instruction « filières soins palliatifs » (2023)</a:t>
            </a:r>
          </a:p>
          <a:p>
            <a:pPr marL="1322884" lvl="1" indent="-237061" defTabSz="1219170">
              <a:buFont typeface="Arial" panose="020B0604020202020204" pitchFamily="34" charset="0"/>
              <a:buChar char="•"/>
            </a:pPr>
            <a:endPar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713300" indent="-237061" defTabSz="1219170">
              <a:buFont typeface="Arial" panose="020B0604020202020204" pitchFamily="34" charset="0"/>
              <a:buChar char="•"/>
            </a:pP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Poursuite du maillage du territoire en équipes rapides d’intervention de soins palliatifs d’HAD</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 en veillant à leur intégration dans les filières de soins palliatifs</a:t>
            </a:r>
          </a:p>
          <a:p>
            <a:pPr marL="713300" indent="-237061" defTabSz="1219170">
              <a:buFont typeface="Arial" panose="020B0604020202020204" pitchFamily="34" charset="0"/>
              <a:buChar char="•"/>
            </a:pPr>
            <a:endPar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609585" lvl="1" defTabSz="1219170"/>
            <a:endPar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55460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36EE3-B5BF-399B-334C-4ADBC40CB15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EF5B676-DCBE-88FC-42F2-2574ECE3312D}"/>
              </a:ext>
            </a:extLst>
          </p:cNvPr>
          <p:cNvSpPr/>
          <p:nvPr/>
        </p:nvSpPr>
        <p:spPr>
          <a:xfrm>
            <a:off x="143338" y="3332989"/>
            <a:ext cx="11905324" cy="960107"/>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FR" sz="2400">
              <a:solidFill>
                <a:srgbClr val="FFFFFF"/>
              </a:solidFill>
              <a:latin typeface="Arial"/>
            </a:endParaRPr>
          </a:p>
        </p:txBody>
      </p:sp>
      <p:sp>
        <p:nvSpPr>
          <p:cNvPr id="2" name="Espace réservé du numéro de diapositive 1">
            <a:extLst>
              <a:ext uri="{FF2B5EF4-FFF2-40B4-BE49-F238E27FC236}">
                <a16:creationId xmlns:a16="http://schemas.microsoft.com/office/drawing/2014/main" id="{BF8051E3-EEE4-D427-60A2-050ECCA00F3E}"/>
              </a:ext>
            </a:extLst>
          </p:cNvPr>
          <p:cNvSpPr>
            <a:spLocks noGrp="1"/>
          </p:cNvSpPr>
          <p:nvPr>
            <p:ph type="sldNum" sz="quarter" idx="12"/>
          </p:nvPr>
        </p:nvSpPr>
        <p:spPr/>
        <p:txBody>
          <a:bodyPr/>
          <a:lstStyle/>
          <a:p>
            <a:pPr defTabSz="1219170"/>
            <a:fld id="{733122C9-A0B9-462F-8757-0847AD287B63}" type="slidenum">
              <a:rPr lang="fr-FR">
                <a:solidFill>
                  <a:srgbClr val="000000"/>
                </a:solidFill>
              </a:rPr>
              <a:pPr defTabSz="1219170"/>
              <a:t>7</a:t>
            </a:fld>
            <a:endParaRPr lang="fr-FR" dirty="0">
              <a:solidFill>
                <a:srgbClr val="000000"/>
              </a:solidFill>
            </a:endParaRPr>
          </a:p>
        </p:txBody>
      </p:sp>
      <p:sp>
        <p:nvSpPr>
          <p:cNvPr id="4" name="Espace réservé du texte 3">
            <a:extLst>
              <a:ext uri="{FF2B5EF4-FFF2-40B4-BE49-F238E27FC236}">
                <a16:creationId xmlns:a16="http://schemas.microsoft.com/office/drawing/2014/main" id="{EBEB0684-1552-1BDF-95C6-4C2289493A20}"/>
              </a:ext>
            </a:extLst>
          </p:cNvPr>
          <p:cNvSpPr>
            <a:spLocks noGrp="1"/>
          </p:cNvSpPr>
          <p:nvPr>
            <p:ph type="body" sz="quarter" idx="13"/>
          </p:nvPr>
        </p:nvSpPr>
        <p:spPr>
          <a:xfrm>
            <a:off x="431801" y="2372884"/>
            <a:ext cx="11044620" cy="5296201"/>
          </a:xfrm>
        </p:spPr>
        <p:txBody>
          <a:bodyPr/>
          <a:lstStyle/>
          <a:p>
            <a:pPr marL="503754" indent="-380990" algn="just">
              <a:spcBef>
                <a:spcPts val="0"/>
              </a:spcBef>
              <a:spcAft>
                <a:spcPts val="0"/>
              </a:spcAft>
              <a:buFont typeface="Arial" panose="020B0604020202020204" pitchFamily="34" charset="0"/>
              <a:buChar char="•"/>
            </a:pPr>
            <a:r>
              <a:rPr lang="fr-FR" sz="2667" dirty="0">
                <a:solidFill>
                  <a:schemeClr val="tx1"/>
                </a:solidFill>
                <a:latin typeface="Calibri" panose="020F0502020204030204" pitchFamily="34" charset="0"/>
                <a:ea typeface="Calibri" panose="020F0502020204030204" pitchFamily="34" charset="0"/>
                <a:cs typeface="Calibri" panose="020F0502020204030204" pitchFamily="34" charset="0"/>
              </a:rPr>
              <a:t>La loi « accompagnement et soins palliatifs », socle législatif de la stratégie décennale </a:t>
            </a:r>
          </a:p>
          <a:p>
            <a:pPr marL="503754" indent="-380990" algn="just">
              <a:spcBef>
                <a:spcPts val="0"/>
              </a:spcBef>
              <a:spcAft>
                <a:spcPts val="0"/>
              </a:spcAft>
              <a:buFont typeface="Arial" panose="020B0604020202020204" pitchFamily="34" charset="0"/>
              <a:buChar char="•"/>
            </a:pPr>
            <a:endParaRPr lang="fr-FR" sz="2667"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03754" indent="-380990" algn="just">
              <a:spcBef>
                <a:spcPts val="0"/>
              </a:spcBef>
              <a:spcAft>
                <a:spcPts val="0"/>
              </a:spcAft>
              <a:buFont typeface="Arial" panose="020B0604020202020204" pitchFamily="34" charset="0"/>
              <a:buChar char="•"/>
            </a:pPr>
            <a:r>
              <a:rPr lang="fr-FR" sz="2667" dirty="0">
                <a:solidFill>
                  <a:schemeClr val="tx1"/>
                </a:solidFill>
                <a:latin typeface="Calibri" panose="020F0502020204030204" pitchFamily="34" charset="0"/>
                <a:ea typeface="Calibri" panose="020F0502020204030204" pitchFamily="34" charset="0"/>
                <a:cs typeface="Calibri" panose="020F0502020204030204" pitchFamily="34" charset="0"/>
              </a:rPr>
              <a:t>Une dépense publique en augmentation, soutenue par la stratégie </a:t>
            </a:r>
          </a:p>
          <a:p>
            <a:pPr marL="122764" indent="0" algn="just">
              <a:spcBef>
                <a:spcPts val="0"/>
              </a:spcBef>
              <a:spcAft>
                <a:spcPts val="0"/>
              </a:spcAft>
            </a:pP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2764" indent="0" algn="just">
              <a:spcBef>
                <a:spcPts val="0"/>
              </a:spcBef>
              <a:spcAft>
                <a:spcPts val="0"/>
              </a:spcAft>
            </a:pP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2764" indent="0" algn="just">
              <a:spcBef>
                <a:spcPts val="0"/>
              </a:spcBef>
              <a:spcAft>
                <a:spcPts val="0"/>
              </a:spcAft>
            </a:pP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03754" indent="-380990" algn="just">
              <a:spcBef>
                <a:spcPts val="0"/>
              </a:spcBef>
              <a:spcAft>
                <a:spcPts val="0"/>
              </a:spcAft>
              <a:buFont typeface="Arial" panose="020B0604020202020204" pitchFamily="34" charset="0"/>
              <a:buChar char="•"/>
            </a:pPr>
            <a:r>
              <a:rPr lang="fr-FR" sz="2667" dirty="0">
                <a:solidFill>
                  <a:schemeClr val="tx1"/>
                </a:solidFill>
                <a:latin typeface="Calibri" panose="020F0502020204030204" pitchFamily="34" charset="0"/>
                <a:ea typeface="Calibri" panose="020F0502020204030204" pitchFamily="34" charset="0"/>
                <a:cs typeface="Calibri" panose="020F0502020204030204" pitchFamily="34" charset="0"/>
              </a:rPr>
              <a:t>Les actions pour le développement des soins palliatifs</a:t>
            </a:r>
          </a:p>
        </p:txBody>
      </p:sp>
      <p:sp>
        <p:nvSpPr>
          <p:cNvPr id="7" name="Espace réservé du pied de page 6">
            <a:extLst>
              <a:ext uri="{FF2B5EF4-FFF2-40B4-BE49-F238E27FC236}">
                <a16:creationId xmlns:a16="http://schemas.microsoft.com/office/drawing/2014/main" id="{CA6782CD-3CC8-F402-62EB-3FC44B4E44B3}"/>
              </a:ext>
            </a:extLst>
          </p:cNvPr>
          <p:cNvSpPr>
            <a:spLocks noGrp="1"/>
          </p:cNvSpPr>
          <p:nvPr>
            <p:ph type="ftr" sz="quarter" idx="3"/>
          </p:nvPr>
        </p:nvSpPr>
        <p:spPr/>
        <p:txBody>
          <a:bodyPr/>
          <a:lstStyle/>
          <a:p>
            <a:pPr defTabSz="1219170"/>
            <a:r>
              <a:rPr lang="fr-FR" dirty="0">
                <a:solidFill>
                  <a:srgbClr val="000000"/>
                </a:solidFill>
              </a:rPr>
              <a:t>   Direction générale de l’offre de soins</a:t>
            </a:r>
          </a:p>
        </p:txBody>
      </p:sp>
      <p:sp>
        <p:nvSpPr>
          <p:cNvPr id="6" name="Espace réservé de la date 5">
            <a:extLst>
              <a:ext uri="{FF2B5EF4-FFF2-40B4-BE49-F238E27FC236}">
                <a16:creationId xmlns:a16="http://schemas.microsoft.com/office/drawing/2014/main" id="{26ABF574-6AD7-6459-8CA5-FF384D3431F7}"/>
              </a:ext>
            </a:extLst>
          </p:cNvPr>
          <p:cNvSpPr>
            <a:spLocks noGrp="1"/>
          </p:cNvSpPr>
          <p:nvPr>
            <p:ph type="dt" sz="half" idx="2"/>
          </p:nvPr>
        </p:nvSpPr>
        <p:spPr>
          <a:xfrm>
            <a:off x="431801" y="6396842"/>
            <a:ext cx="1613913" cy="461159"/>
          </a:xfrm>
        </p:spPr>
        <p:txBody>
          <a:bodyPr/>
          <a:lstStyle/>
          <a:p>
            <a:pPr defTabSz="1219170"/>
            <a:r>
              <a:rPr lang="fr-FR" cap="all" dirty="0">
                <a:solidFill>
                  <a:srgbClr val="000000"/>
                </a:solidFill>
              </a:rPr>
              <a:t>12/12/2025</a:t>
            </a:r>
          </a:p>
        </p:txBody>
      </p:sp>
    </p:spTree>
    <p:extLst>
      <p:ext uri="{BB962C8B-B14F-4D97-AF65-F5344CB8AC3E}">
        <p14:creationId xmlns:p14="http://schemas.microsoft.com/office/powerpoint/2010/main" val="2054462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6202F-993C-3D06-67FE-DB464BD0FEA5}"/>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E920A6C0-76C6-12CA-D952-0C35B953C2E8}"/>
              </a:ext>
            </a:extLst>
          </p:cNvPr>
          <p:cNvSpPr/>
          <p:nvPr/>
        </p:nvSpPr>
        <p:spPr>
          <a:xfrm>
            <a:off x="258276" y="3345412"/>
            <a:ext cx="6584777" cy="2759467"/>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FR" sz="2400">
              <a:solidFill>
                <a:srgbClr val="FFFFFF"/>
              </a:solidFill>
              <a:latin typeface="Arial"/>
            </a:endParaRPr>
          </a:p>
        </p:txBody>
      </p:sp>
      <p:sp>
        <p:nvSpPr>
          <p:cNvPr id="2" name="Espace réservé du numéro de diapositive 1">
            <a:extLst>
              <a:ext uri="{FF2B5EF4-FFF2-40B4-BE49-F238E27FC236}">
                <a16:creationId xmlns:a16="http://schemas.microsoft.com/office/drawing/2014/main" id="{9E4C582B-60E2-8C23-D4B7-D2850C082729}"/>
              </a:ext>
            </a:extLst>
          </p:cNvPr>
          <p:cNvSpPr>
            <a:spLocks noGrp="1"/>
          </p:cNvSpPr>
          <p:nvPr>
            <p:ph type="sldNum" sz="quarter" idx="12"/>
          </p:nvPr>
        </p:nvSpPr>
        <p:spPr/>
        <p:txBody>
          <a:bodyPr/>
          <a:lstStyle/>
          <a:p>
            <a:pPr defTabSz="1219170"/>
            <a:fld id="{733122C9-A0B9-462F-8757-0847AD287B63}" type="slidenum">
              <a:rPr lang="fr-FR">
                <a:solidFill>
                  <a:srgbClr val="000000"/>
                </a:solidFill>
              </a:rPr>
              <a:pPr defTabSz="1219170"/>
              <a:t>8</a:t>
            </a:fld>
            <a:endParaRPr lang="fr-FR" dirty="0">
              <a:solidFill>
                <a:srgbClr val="000000"/>
              </a:solidFill>
            </a:endParaRPr>
          </a:p>
        </p:txBody>
      </p:sp>
      <p:sp>
        <p:nvSpPr>
          <p:cNvPr id="5" name="Titre 4">
            <a:extLst>
              <a:ext uri="{FF2B5EF4-FFF2-40B4-BE49-F238E27FC236}">
                <a16:creationId xmlns:a16="http://schemas.microsoft.com/office/drawing/2014/main" id="{1B54C0DA-C95D-C705-766A-C4A400AD575E}"/>
              </a:ext>
            </a:extLst>
          </p:cNvPr>
          <p:cNvSpPr>
            <a:spLocks noGrp="1"/>
          </p:cNvSpPr>
          <p:nvPr>
            <p:ph type="title"/>
          </p:nvPr>
        </p:nvSpPr>
        <p:spPr>
          <a:xfrm>
            <a:off x="1775852" y="622438"/>
            <a:ext cx="9889099" cy="719988"/>
          </a:xfrm>
        </p:spPr>
        <p:txBody>
          <a:bodyPr>
            <a:normAutofit/>
          </a:bodyPr>
          <a:lstStyle/>
          <a:p>
            <a:pPr marL="0" algn="r">
              <a:lnSpc>
                <a:spcPct val="100000"/>
              </a:lnSpc>
              <a:spcBef>
                <a:spcPts val="0"/>
              </a:spcBef>
              <a:defRPr/>
            </a:pPr>
            <a:r>
              <a:rPr lang="fr-FR" sz="2400" dirty="0">
                <a:solidFill>
                  <a:srgbClr val="C00000"/>
                </a:solidFill>
                <a:latin typeface="Marianne ExtraBold"/>
                <a:ea typeface="+mn-ea"/>
                <a:cs typeface="+mn-cs"/>
              </a:rPr>
              <a:t>La dépense publique de soins palliatifs </a:t>
            </a:r>
          </a:p>
        </p:txBody>
      </p:sp>
      <p:sp>
        <p:nvSpPr>
          <p:cNvPr id="7" name="Espace réservé du pied de page 6">
            <a:extLst>
              <a:ext uri="{FF2B5EF4-FFF2-40B4-BE49-F238E27FC236}">
                <a16:creationId xmlns:a16="http://schemas.microsoft.com/office/drawing/2014/main" id="{FE553011-B7E8-C867-B963-9161F6C2432F}"/>
              </a:ext>
            </a:extLst>
          </p:cNvPr>
          <p:cNvSpPr>
            <a:spLocks noGrp="1"/>
          </p:cNvSpPr>
          <p:nvPr>
            <p:ph type="ftr" sz="quarter" idx="3"/>
          </p:nvPr>
        </p:nvSpPr>
        <p:spPr/>
        <p:txBody>
          <a:bodyPr/>
          <a:lstStyle/>
          <a:p>
            <a:pPr defTabSz="1219170"/>
            <a:r>
              <a:rPr lang="fr-FR" dirty="0">
                <a:solidFill>
                  <a:srgbClr val="000000"/>
                </a:solidFill>
              </a:rPr>
              <a:t>   Direction générale de l’offre de soins</a:t>
            </a:r>
          </a:p>
        </p:txBody>
      </p:sp>
      <p:sp>
        <p:nvSpPr>
          <p:cNvPr id="6" name="Espace réservé de la date 5">
            <a:extLst>
              <a:ext uri="{FF2B5EF4-FFF2-40B4-BE49-F238E27FC236}">
                <a16:creationId xmlns:a16="http://schemas.microsoft.com/office/drawing/2014/main" id="{59478B38-30CE-5FA3-81D2-1BAD973F4314}"/>
              </a:ext>
            </a:extLst>
          </p:cNvPr>
          <p:cNvSpPr>
            <a:spLocks noGrp="1"/>
          </p:cNvSpPr>
          <p:nvPr>
            <p:ph type="dt" sz="half" idx="2"/>
          </p:nvPr>
        </p:nvSpPr>
        <p:spPr>
          <a:xfrm>
            <a:off x="431801" y="6396842"/>
            <a:ext cx="1613913" cy="461159"/>
          </a:xfrm>
        </p:spPr>
        <p:txBody>
          <a:bodyPr/>
          <a:lstStyle/>
          <a:p>
            <a:pPr defTabSz="1219170"/>
            <a:r>
              <a:rPr lang="fr-FR" cap="all" dirty="0">
                <a:solidFill>
                  <a:srgbClr val="000000"/>
                </a:solidFill>
              </a:rPr>
              <a:t>12/12/2025</a:t>
            </a:r>
          </a:p>
        </p:txBody>
      </p:sp>
      <p:sp>
        <p:nvSpPr>
          <p:cNvPr id="8" name="Espace réservé du texte 5">
            <a:extLst>
              <a:ext uri="{FF2B5EF4-FFF2-40B4-BE49-F238E27FC236}">
                <a16:creationId xmlns:a16="http://schemas.microsoft.com/office/drawing/2014/main" id="{DA50300F-666E-7E9B-E4D5-F591DEAC2AED}"/>
              </a:ext>
            </a:extLst>
          </p:cNvPr>
          <p:cNvSpPr txBox="1">
            <a:spLocks/>
          </p:cNvSpPr>
          <p:nvPr/>
        </p:nvSpPr>
        <p:spPr>
          <a:xfrm>
            <a:off x="143340" y="1594710"/>
            <a:ext cx="11263337" cy="2307085"/>
          </a:xfrm>
          <a:prstGeom prst="rect">
            <a:avLst/>
          </a:prstGeom>
        </p:spPr>
        <p:txBody>
          <a:bodyPr lIns="121920" tIns="60960" rIns="121920" bIns="6096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219170">
              <a:spcBef>
                <a:spcPts val="1333"/>
              </a:spcBef>
              <a:buNone/>
            </a:pPr>
            <a:r>
              <a:rPr lang="fr-FR" sz="2133" b="1" dirty="0">
                <a:solidFill>
                  <a:srgbClr val="000000"/>
                </a:solidFill>
                <a:latin typeface="Calibri" panose="020F0502020204030204" pitchFamily="34" charset="0"/>
                <a:ea typeface="Calibri" panose="020F0502020204030204" pitchFamily="34" charset="0"/>
                <a:cs typeface="Calibri" panose="020F0502020204030204" pitchFamily="34" charset="0"/>
              </a:rPr>
              <a:t>Ce montant s’élève à 2,15 Md€ en 2025 (2 Md€ en 2024, 1,7 Md€ en 2023) </a:t>
            </a:r>
          </a:p>
          <a:p>
            <a:pPr marL="914377" lvl="1" indent="-304792" defTabSz="1219170">
              <a:spcBef>
                <a:spcPts val="667"/>
              </a:spcBef>
            </a:pP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En augmentation de 25% par rapport à 2023 </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(dernière année avant le début de la stratégie décennale) où cette dépense publique s’était élevée à </a:t>
            </a: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1,72 Md€ </a:t>
            </a:r>
          </a:p>
          <a:p>
            <a:pPr marL="914377" lvl="1" indent="-304792" defTabSz="1219170">
              <a:spcBef>
                <a:spcPts val="667"/>
              </a:spcBef>
            </a:pP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En augmentation de 75% par rapport à 2018 </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(dernière année disponible pour disposer d’une base comparative) où cette dépense publique s’était élevée à </a:t>
            </a: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1,23 Md€ </a:t>
            </a:r>
          </a:p>
        </p:txBody>
      </p:sp>
      <p:pic>
        <p:nvPicPr>
          <p:cNvPr id="10" name="Image 9">
            <a:extLst>
              <a:ext uri="{FF2B5EF4-FFF2-40B4-BE49-F238E27FC236}">
                <a16:creationId xmlns:a16="http://schemas.microsoft.com/office/drawing/2014/main" id="{71821204-E34B-AB6E-3767-317CC7BE99B2}"/>
              </a:ext>
            </a:extLst>
          </p:cNvPr>
          <p:cNvPicPr>
            <a:picLocks noChangeAspect="1"/>
          </p:cNvPicPr>
          <p:nvPr/>
        </p:nvPicPr>
        <p:blipFill>
          <a:blip r:embed="rId3"/>
          <a:stretch>
            <a:fillRect/>
          </a:stretch>
        </p:blipFill>
        <p:spPr>
          <a:xfrm>
            <a:off x="6876363" y="3170705"/>
            <a:ext cx="5172299" cy="3108881"/>
          </a:xfrm>
          <a:prstGeom prst="rect">
            <a:avLst/>
          </a:prstGeom>
        </p:spPr>
      </p:pic>
      <p:sp>
        <p:nvSpPr>
          <p:cNvPr id="12" name="Espace réservé du texte 5">
            <a:extLst>
              <a:ext uri="{FF2B5EF4-FFF2-40B4-BE49-F238E27FC236}">
                <a16:creationId xmlns:a16="http://schemas.microsoft.com/office/drawing/2014/main" id="{E1F9EF2D-6ACA-9A75-C192-2F8CCE8BAE59}"/>
              </a:ext>
            </a:extLst>
          </p:cNvPr>
          <p:cNvSpPr txBox="1">
            <a:spLocks/>
          </p:cNvSpPr>
          <p:nvPr/>
        </p:nvSpPr>
        <p:spPr>
          <a:xfrm>
            <a:off x="258276" y="3429001"/>
            <a:ext cx="6490817" cy="2592288"/>
          </a:xfrm>
          <a:prstGeom prst="rect">
            <a:avLst/>
          </a:prstGeom>
        </p:spPr>
        <p:txBody>
          <a:bodyPr lIns="121920" tIns="60960" rIns="121920" bIns="6096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219170">
              <a:spcBef>
                <a:spcPts val="1333"/>
              </a:spcBef>
              <a:buNone/>
            </a:pPr>
            <a:r>
              <a:rPr lang="fr-FR" sz="1867" dirty="0">
                <a:solidFill>
                  <a:prstClr val="black"/>
                </a:solidFill>
                <a:latin typeface="Calibri" panose="020F0502020204030204" pitchFamily="34" charset="0"/>
                <a:ea typeface="Calibri" panose="020F0502020204030204" pitchFamily="34" charset="0"/>
                <a:cs typeface="Calibri" panose="020F0502020204030204" pitchFamily="34" charset="0"/>
              </a:rPr>
              <a:t>Pour l’année 2025, </a:t>
            </a:r>
            <a:r>
              <a:rPr lang="fr-FR" sz="1867" b="1" dirty="0">
                <a:solidFill>
                  <a:prstClr val="black"/>
                </a:solidFill>
                <a:latin typeface="Calibri" panose="020F0502020204030204" pitchFamily="34" charset="0"/>
                <a:ea typeface="Calibri" panose="020F0502020204030204" pitchFamily="34" charset="0"/>
                <a:cs typeface="Calibri" panose="020F0502020204030204" pitchFamily="34" charset="0"/>
              </a:rPr>
              <a:t>cette dépense de 2,15 Md€ </a:t>
            </a:r>
            <a:r>
              <a:rPr lang="fr-FR" sz="1867" dirty="0">
                <a:solidFill>
                  <a:prstClr val="black"/>
                </a:solidFill>
                <a:latin typeface="Calibri" panose="020F0502020204030204" pitchFamily="34" charset="0"/>
                <a:ea typeface="Calibri" panose="020F0502020204030204" pitchFamily="34" charset="0"/>
                <a:cs typeface="Calibri" panose="020F0502020204030204" pitchFamily="34" charset="0"/>
              </a:rPr>
              <a:t>se décompose de la façon suivante :</a:t>
            </a:r>
          </a:p>
          <a:p>
            <a:pPr marL="914377" lvl="1" indent="-304792" defTabSz="1219170">
              <a:spcBef>
                <a:spcPts val="667"/>
              </a:spcBef>
            </a:pP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activité hospitalière (</a:t>
            </a: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1,9Md€ </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vs </a:t>
            </a: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1,7Md€ </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en 2024), </a:t>
            </a:r>
          </a:p>
          <a:p>
            <a:pPr marL="914377" lvl="1" indent="-304792" defTabSz="1219170">
              <a:spcBef>
                <a:spcPts val="667"/>
              </a:spcBef>
            </a:pP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crédits notifiés par les ARS en FIR (</a:t>
            </a: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229M€ </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vs </a:t>
            </a: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217M€ </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en 2024), </a:t>
            </a:r>
          </a:p>
          <a:p>
            <a:pPr marL="914377" lvl="1" indent="-304792" defTabSz="1219170">
              <a:spcBef>
                <a:spcPts val="667"/>
              </a:spcBef>
            </a:pP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dépenses de soins de ville (</a:t>
            </a: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42M€ </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vs </a:t>
            </a: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38M€ </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en 2024) </a:t>
            </a:r>
          </a:p>
          <a:p>
            <a:pPr marL="914377" lvl="1" indent="-304792" defTabSz="1219170">
              <a:spcBef>
                <a:spcPts val="667"/>
              </a:spcBef>
            </a:pP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crédits Objectifs de Santé Publique (OSP) (</a:t>
            </a: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13M€ </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vs </a:t>
            </a:r>
            <a:r>
              <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rPr>
              <a:t>10M€ </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en 2024)</a:t>
            </a:r>
            <a:endParaRPr lang="fr-FR" sz="1867"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11079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EF799-3D33-5B32-998F-2A8D4D2F01F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BA001EA0-D974-5A3C-6A70-3194A67D4F55}"/>
              </a:ext>
            </a:extLst>
          </p:cNvPr>
          <p:cNvSpPr/>
          <p:nvPr/>
        </p:nvSpPr>
        <p:spPr>
          <a:xfrm>
            <a:off x="143338" y="4485117"/>
            <a:ext cx="11905324" cy="960107"/>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FR" sz="2400">
              <a:solidFill>
                <a:srgbClr val="FFFFFF"/>
              </a:solidFill>
              <a:latin typeface="Arial"/>
            </a:endParaRPr>
          </a:p>
        </p:txBody>
      </p:sp>
      <p:sp>
        <p:nvSpPr>
          <p:cNvPr id="2" name="Espace réservé du numéro de diapositive 1">
            <a:extLst>
              <a:ext uri="{FF2B5EF4-FFF2-40B4-BE49-F238E27FC236}">
                <a16:creationId xmlns:a16="http://schemas.microsoft.com/office/drawing/2014/main" id="{B4000262-F97E-8A5D-0B7C-D7DE1958E356}"/>
              </a:ext>
            </a:extLst>
          </p:cNvPr>
          <p:cNvSpPr>
            <a:spLocks noGrp="1"/>
          </p:cNvSpPr>
          <p:nvPr>
            <p:ph type="sldNum" sz="quarter" idx="12"/>
          </p:nvPr>
        </p:nvSpPr>
        <p:spPr/>
        <p:txBody>
          <a:bodyPr/>
          <a:lstStyle/>
          <a:p>
            <a:pPr defTabSz="1219170"/>
            <a:fld id="{733122C9-A0B9-462F-8757-0847AD287B63}" type="slidenum">
              <a:rPr lang="fr-FR">
                <a:solidFill>
                  <a:srgbClr val="000000"/>
                </a:solidFill>
              </a:rPr>
              <a:pPr defTabSz="1219170"/>
              <a:t>9</a:t>
            </a:fld>
            <a:endParaRPr lang="fr-FR" dirty="0">
              <a:solidFill>
                <a:srgbClr val="000000"/>
              </a:solidFill>
            </a:endParaRPr>
          </a:p>
        </p:txBody>
      </p:sp>
      <p:sp>
        <p:nvSpPr>
          <p:cNvPr id="4" name="Espace réservé du texte 3">
            <a:extLst>
              <a:ext uri="{FF2B5EF4-FFF2-40B4-BE49-F238E27FC236}">
                <a16:creationId xmlns:a16="http://schemas.microsoft.com/office/drawing/2014/main" id="{3F2176C6-0D7B-8D59-4776-FECB0516E455}"/>
              </a:ext>
            </a:extLst>
          </p:cNvPr>
          <p:cNvSpPr>
            <a:spLocks noGrp="1"/>
          </p:cNvSpPr>
          <p:nvPr>
            <p:ph type="body" sz="quarter" idx="13"/>
          </p:nvPr>
        </p:nvSpPr>
        <p:spPr>
          <a:xfrm>
            <a:off x="431801" y="2372884"/>
            <a:ext cx="11044620" cy="5296201"/>
          </a:xfrm>
        </p:spPr>
        <p:txBody>
          <a:bodyPr/>
          <a:lstStyle/>
          <a:p>
            <a:pPr marL="503754" indent="-380990" algn="just">
              <a:spcBef>
                <a:spcPts val="0"/>
              </a:spcBef>
              <a:spcAft>
                <a:spcPts val="0"/>
              </a:spcAft>
              <a:buFont typeface="Arial" panose="020B0604020202020204" pitchFamily="34" charset="0"/>
              <a:buChar char="•"/>
            </a:pPr>
            <a:r>
              <a:rPr lang="fr-FR" sz="2667" dirty="0">
                <a:solidFill>
                  <a:schemeClr val="tx1"/>
                </a:solidFill>
                <a:latin typeface="Calibri" panose="020F0502020204030204" pitchFamily="34" charset="0"/>
                <a:ea typeface="Calibri" panose="020F0502020204030204" pitchFamily="34" charset="0"/>
                <a:cs typeface="Calibri" panose="020F0502020204030204" pitchFamily="34" charset="0"/>
              </a:rPr>
              <a:t>La loi « accompagnement et soins palliatifs », socle législatif de la stratégie décennale </a:t>
            </a:r>
          </a:p>
          <a:p>
            <a:pPr marL="503754" indent="-380990" algn="just">
              <a:spcBef>
                <a:spcPts val="0"/>
              </a:spcBef>
              <a:spcAft>
                <a:spcPts val="0"/>
              </a:spcAft>
              <a:buFont typeface="Arial" panose="020B0604020202020204" pitchFamily="34" charset="0"/>
              <a:buChar char="•"/>
            </a:pPr>
            <a:endParaRPr lang="fr-FR" sz="2667"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03754" indent="-380990" algn="just">
              <a:spcBef>
                <a:spcPts val="0"/>
              </a:spcBef>
              <a:spcAft>
                <a:spcPts val="0"/>
              </a:spcAft>
              <a:buFont typeface="Arial" panose="020B0604020202020204" pitchFamily="34" charset="0"/>
              <a:buChar char="•"/>
            </a:pPr>
            <a:r>
              <a:rPr lang="fr-FR" sz="2667" dirty="0">
                <a:solidFill>
                  <a:schemeClr val="tx1"/>
                </a:solidFill>
                <a:latin typeface="Calibri" panose="020F0502020204030204" pitchFamily="34" charset="0"/>
                <a:ea typeface="Calibri" panose="020F0502020204030204" pitchFamily="34" charset="0"/>
                <a:cs typeface="Calibri" panose="020F0502020204030204" pitchFamily="34" charset="0"/>
              </a:rPr>
              <a:t>Une dépense publique en augmentation, soutenue par la stratégie </a:t>
            </a:r>
          </a:p>
          <a:p>
            <a:pPr marL="122764" indent="0" algn="just">
              <a:spcBef>
                <a:spcPts val="0"/>
              </a:spcBef>
              <a:spcAft>
                <a:spcPts val="0"/>
              </a:spcAft>
            </a:pP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2764" indent="0" algn="just">
              <a:spcBef>
                <a:spcPts val="0"/>
              </a:spcBef>
              <a:spcAft>
                <a:spcPts val="0"/>
              </a:spcAft>
            </a:pP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2764" indent="0" algn="just">
              <a:spcBef>
                <a:spcPts val="0"/>
              </a:spcBef>
              <a:spcAft>
                <a:spcPts val="0"/>
              </a:spcAft>
            </a:pPr>
            <a:endPar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03754" indent="-380990" algn="just">
              <a:spcBef>
                <a:spcPts val="0"/>
              </a:spcBef>
              <a:spcAft>
                <a:spcPts val="0"/>
              </a:spcAft>
              <a:buFont typeface="Arial" panose="020B0604020202020204" pitchFamily="34" charset="0"/>
              <a:buChar char="•"/>
            </a:pPr>
            <a:r>
              <a:rPr lang="fr-FR" sz="2667" dirty="0">
                <a:solidFill>
                  <a:schemeClr val="tx1"/>
                </a:solidFill>
                <a:latin typeface="Calibri" panose="020F0502020204030204" pitchFamily="34" charset="0"/>
                <a:ea typeface="Calibri" panose="020F0502020204030204" pitchFamily="34" charset="0"/>
                <a:cs typeface="Calibri" panose="020F0502020204030204" pitchFamily="34" charset="0"/>
              </a:rPr>
              <a:t>Les actions pour le développement des soins palliatifs</a:t>
            </a:r>
          </a:p>
        </p:txBody>
      </p:sp>
      <p:sp>
        <p:nvSpPr>
          <p:cNvPr id="7" name="Espace réservé du pied de page 6">
            <a:extLst>
              <a:ext uri="{FF2B5EF4-FFF2-40B4-BE49-F238E27FC236}">
                <a16:creationId xmlns:a16="http://schemas.microsoft.com/office/drawing/2014/main" id="{36C3065D-551B-9745-EA3D-0B65AFF9A9BE}"/>
              </a:ext>
            </a:extLst>
          </p:cNvPr>
          <p:cNvSpPr>
            <a:spLocks noGrp="1"/>
          </p:cNvSpPr>
          <p:nvPr>
            <p:ph type="ftr" sz="quarter" idx="3"/>
          </p:nvPr>
        </p:nvSpPr>
        <p:spPr/>
        <p:txBody>
          <a:bodyPr/>
          <a:lstStyle/>
          <a:p>
            <a:pPr defTabSz="1219170"/>
            <a:r>
              <a:rPr lang="fr-FR" dirty="0">
                <a:solidFill>
                  <a:srgbClr val="000000"/>
                </a:solidFill>
              </a:rPr>
              <a:t>   Direction générale de l’offre de soins</a:t>
            </a:r>
          </a:p>
        </p:txBody>
      </p:sp>
      <p:sp>
        <p:nvSpPr>
          <p:cNvPr id="6" name="Espace réservé de la date 5">
            <a:extLst>
              <a:ext uri="{FF2B5EF4-FFF2-40B4-BE49-F238E27FC236}">
                <a16:creationId xmlns:a16="http://schemas.microsoft.com/office/drawing/2014/main" id="{8EF1A99D-BE37-5D19-019A-B104F1036BEA}"/>
              </a:ext>
            </a:extLst>
          </p:cNvPr>
          <p:cNvSpPr>
            <a:spLocks noGrp="1"/>
          </p:cNvSpPr>
          <p:nvPr>
            <p:ph type="dt" sz="half" idx="2"/>
          </p:nvPr>
        </p:nvSpPr>
        <p:spPr>
          <a:xfrm>
            <a:off x="431801" y="6396842"/>
            <a:ext cx="1613913" cy="461159"/>
          </a:xfrm>
        </p:spPr>
        <p:txBody>
          <a:bodyPr/>
          <a:lstStyle/>
          <a:p>
            <a:pPr defTabSz="1219170"/>
            <a:r>
              <a:rPr lang="fr-FR" cap="all" dirty="0">
                <a:solidFill>
                  <a:srgbClr val="000000"/>
                </a:solidFill>
              </a:rPr>
              <a:t>12/12/2025</a:t>
            </a:r>
          </a:p>
        </p:txBody>
      </p:sp>
    </p:spTree>
    <p:extLst>
      <p:ext uri="{BB962C8B-B14F-4D97-AF65-F5344CB8AC3E}">
        <p14:creationId xmlns:p14="http://schemas.microsoft.com/office/powerpoint/2010/main" val="1702818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7F82E-3454-4A0E-74C1-FDBC9052FF0B}"/>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7A6B40C-7236-560A-EBB4-DA17E091F159}"/>
              </a:ext>
            </a:extLst>
          </p:cNvPr>
          <p:cNvSpPr>
            <a:spLocks noGrp="1"/>
          </p:cNvSpPr>
          <p:nvPr>
            <p:ph type="sldNum" sz="quarter" idx="12"/>
          </p:nvPr>
        </p:nvSpPr>
        <p:spPr/>
        <p:txBody>
          <a:bodyPr/>
          <a:lstStyle/>
          <a:p>
            <a:pPr defTabSz="1219170"/>
            <a:fld id="{733122C9-A0B9-462F-8757-0847AD287B63}" type="slidenum">
              <a:rPr lang="fr-FR">
                <a:solidFill>
                  <a:srgbClr val="000000"/>
                </a:solidFill>
              </a:rPr>
              <a:pPr defTabSz="1219170"/>
              <a:t>10</a:t>
            </a:fld>
            <a:endParaRPr lang="fr-FR" dirty="0">
              <a:solidFill>
                <a:srgbClr val="000000"/>
              </a:solidFill>
            </a:endParaRPr>
          </a:p>
        </p:txBody>
      </p:sp>
      <p:sp>
        <p:nvSpPr>
          <p:cNvPr id="5" name="Titre 4">
            <a:extLst>
              <a:ext uri="{FF2B5EF4-FFF2-40B4-BE49-F238E27FC236}">
                <a16:creationId xmlns:a16="http://schemas.microsoft.com/office/drawing/2014/main" id="{FB54266A-4DE0-2C19-E8AB-39AE61E2340B}"/>
              </a:ext>
            </a:extLst>
          </p:cNvPr>
          <p:cNvSpPr>
            <a:spLocks noGrp="1"/>
          </p:cNvSpPr>
          <p:nvPr>
            <p:ph type="title"/>
          </p:nvPr>
        </p:nvSpPr>
        <p:spPr>
          <a:xfrm>
            <a:off x="1775852" y="622438"/>
            <a:ext cx="9889099" cy="719988"/>
          </a:xfrm>
        </p:spPr>
        <p:txBody>
          <a:bodyPr>
            <a:normAutofit/>
          </a:bodyPr>
          <a:lstStyle/>
          <a:p>
            <a:pPr marL="0" algn="r">
              <a:lnSpc>
                <a:spcPct val="100000"/>
              </a:lnSpc>
              <a:spcBef>
                <a:spcPts val="0"/>
              </a:spcBef>
              <a:defRPr/>
            </a:pPr>
            <a:r>
              <a:rPr lang="fr-FR" sz="2400" dirty="0">
                <a:solidFill>
                  <a:srgbClr val="C00000"/>
                </a:solidFill>
                <a:latin typeface="Marianne ExtraBold"/>
                <a:ea typeface="+mn-ea"/>
                <a:cs typeface="+mn-cs"/>
              </a:rPr>
              <a:t>Recruter, former et développer l’offre continue</a:t>
            </a:r>
          </a:p>
        </p:txBody>
      </p:sp>
      <p:sp>
        <p:nvSpPr>
          <p:cNvPr id="7" name="Espace réservé du pied de page 6">
            <a:extLst>
              <a:ext uri="{FF2B5EF4-FFF2-40B4-BE49-F238E27FC236}">
                <a16:creationId xmlns:a16="http://schemas.microsoft.com/office/drawing/2014/main" id="{56B24733-D1BA-EF4D-E357-E083CF09D40D}"/>
              </a:ext>
            </a:extLst>
          </p:cNvPr>
          <p:cNvSpPr>
            <a:spLocks noGrp="1"/>
          </p:cNvSpPr>
          <p:nvPr>
            <p:ph type="ftr" sz="quarter" idx="3"/>
          </p:nvPr>
        </p:nvSpPr>
        <p:spPr/>
        <p:txBody>
          <a:bodyPr/>
          <a:lstStyle/>
          <a:p>
            <a:pPr defTabSz="1219170"/>
            <a:r>
              <a:rPr lang="fr-FR" dirty="0">
                <a:solidFill>
                  <a:srgbClr val="000000"/>
                </a:solidFill>
              </a:rPr>
              <a:t>   Direction générale de l’offre de soins</a:t>
            </a:r>
          </a:p>
        </p:txBody>
      </p:sp>
      <p:sp>
        <p:nvSpPr>
          <p:cNvPr id="6" name="Espace réservé de la date 5">
            <a:extLst>
              <a:ext uri="{FF2B5EF4-FFF2-40B4-BE49-F238E27FC236}">
                <a16:creationId xmlns:a16="http://schemas.microsoft.com/office/drawing/2014/main" id="{3178B0AE-191A-3BA0-E115-5098CAF1825E}"/>
              </a:ext>
            </a:extLst>
          </p:cNvPr>
          <p:cNvSpPr>
            <a:spLocks noGrp="1"/>
          </p:cNvSpPr>
          <p:nvPr>
            <p:ph type="dt" sz="half" idx="2"/>
          </p:nvPr>
        </p:nvSpPr>
        <p:spPr>
          <a:xfrm>
            <a:off x="431801" y="6396842"/>
            <a:ext cx="1613913" cy="461159"/>
          </a:xfrm>
        </p:spPr>
        <p:txBody>
          <a:bodyPr/>
          <a:lstStyle/>
          <a:p>
            <a:pPr defTabSz="1219170"/>
            <a:r>
              <a:rPr lang="fr-FR" cap="all" dirty="0">
                <a:solidFill>
                  <a:srgbClr val="000000"/>
                </a:solidFill>
              </a:rPr>
              <a:t>12/12/2025</a:t>
            </a:r>
          </a:p>
        </p:txBody>
      </p:sp>
      <p:pic>
        <p:nvPicPr>
          <p:cNvPr id="4" name="Image 3">
            <a:extLst>
              <a:ext uri="{FF2B5EF4-FFF2-40B4-BE49-F238E27FC236}">
                <a16:creationId xmlns:a16="http://schemas.microsoft.com/office/drawing/2014/main" id="{5EF8B04A-A851-70CB-B138-C508C4F78841}"/>
              </a:ext>
            </a:extLst>
          </p:cNvPr>
          <p:cNvPicPr>
            <a:picLocks noChangeAspect="1"/>
          </p:cNvPicPr>
          <p:nvPr/>
        </p:nvPicPr>
        <p:blipFill>
          <a:blip r:embed="rId3"/>
          <a:stretch>
            <a:fillRect/>
          </a:stretch>
        </p:blipFill>
        <p:spPr>
          <a:xfrm>
            <a:off x="120104" y="1625020"/>
            <a:ext cx="11640096" cy="5212536"/>
          </a:xfrm>
          <a:prstGeom prst="rect">
            <a:avLst/>
          </a:prstGeom>
        </p:spPr>
      </p:pic>
    </p:spTree>
    <p:extLst>
      <p:ext uri="{BB962C8B-B14F-4D97-AF65-F5344CB8AC3E}">
        <p14:creationId xmlns:p14="http://schemas.microsoft.com/office/powerpoint/2010/main" val="2585911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E8E12-7D7E-7877-4B41-A47024E78125}"/>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EFD8579-BCEB-E719-ABB3-1685CD1C3343}"/>
              </a:ext>
            </a:extLst>
          </p:cNvPr>
          <p:cNvSpPr>
            <a:spLocks noGrp="1"/>
          </p:cNvSpPr>
          <p:nvPr>
            <p:ph type="sldNum" sz="quarter" idx="12"/>
          </p:nvPr>
        </p:nvSpPr>
        <p:spPr/>
        <p:txBody>
          <a:bodyPr/>
          <a:lstStyle/>
          <a:p>
            <a:pPr defTabSz="1219170"/>
            <a:fld id="{733122C9-A0B9-462F-8757-0847AD287B63}" type="slidenum">
              <a:rPr lang="fr-FR">
                <a:solidFill>
                  <a:srgbClr val="000000"/>
                </a:solidFill>
              </a:rPr>
              <a:pPr defTabSz="1219170"/>
              <a:t>11</a:t>
            </a:fld>
            <a:endParaRPr lang="fr-FR" dirty="0">
              <a:solidFill>
                <a:srgbClr val="000000"/>
              </a:solidFill>
            </a:endParaRPr>
          </a:p>
        </p:txBody>
      </p:sp>
      <p:sp>
        <p:nvSpPr>
          <p:cNvPr id="5" name="Titre 4">
            <a:extLst>
              <a:ext uri="{FF2B5EF4-FFF2-40B4-BE49-F238E27FC236}">
                <a16:creationId xmlns:a16="http://schemas.microsoft.com/office/drawing/2014/main" id="{70F9308D-9BFC-8527-3A61-9723A98C2808}"/>
              </a:ext>
            </a:extLst>
          </p:cNvPr>
          <p:cNvSpPr>
            <a:spLocks noGrp="1"/>
          </p:cNvSpPr>
          <p:nvPr>
            <p:ph type="title"/>
          </p:nvPr>
        </p:nvSpPr>
        <p:spPr>
          <a:xfrm>
            <a:off x="1775852" y="622438"/>
            <a:ext cx="9889099" cy="719988"/>
          </a:xfrm>
        </p:spPr>
        <p:txBody>
          <a:bodyPr>
            <a:normAutofit/>
          </a:bodyPr>
          <a:lstStyle/>
          <a:p>
            <a:pPr marL="18626" algn="r"/>
            <a:r>
              <a:rPr lang="fr-FR" sz="2400" dirty="0">
                <a:solidFill>
                  <a:srgbClr val="C00000"/>
                </a:solidFill>
                <a:latin typeface="Marianne ExtraBold"/>
              </a:rPr>
              <a:t>Développer l’accès aux équipes expertes   </a:t>
            </a:r>
          </a:p>
        </p:txBody>
      </p:sp>
      <p:sp>
        <p:nvSpPr>
          <p:cNvPr id="7" name="Espace réservé du pied de page 6">
            <a:extLst>
              <a:ext uri="{FF2B5EF4-FFF2-40B4-BE49-F238E27FC236}">
                <a16:creationId xmlns:a16="http://schemas.microsoft.com/office/drawing/2014/main" id="{1B425A4E-E212-D446-9CA7-5BF134746785}"/>
              </a:ext>
            </a:extLst>
          </p:cNvPr>
          <p:cNvSpPr>
            <a:spLocks noGrp="1"/>
          </p:cNvSpPr>
          <p:nvPr>
            <p:ph type="ftr" sz="quarter" idx="3"/>
          </p:nvPr>
        </p:nvSpPr>
        <p:spPr/>
        <p:txBody>
          <a:bodyPr/>
          <a:lstStyle/>
          <a:p>
            <a:pPr defTabSz="1219170"/>
            <a:r>
              <a:rPr lang="fr-FR" dirty="0">
                <a:solidFill>
                  <a:srgbClr val="000000"/>
                </a:solidFill>
              </a:rPr>
              <a:t>   Direction générale de l’offre de soins</a:t>
            </a:r>
          </a:p>
        </p:txBody>
      </p:sp>
      <p:sp>
        <p:nvSpPr>
          <p:cNvPr id="6" name="Espace réservé de la date 5">
            <a:extLst>
              <a:ext uri="{FF2B5EF4-FFF2-40B4-BE49-F238E27FC236}">
                <a16:creationId xmlns:a16="http://schemas.microsoft.com/office/drawing/2014/main" id="{0424997A-6E86-A8B3-E8EE-30DABAE2DAA8}"/>
              </a:ext>
            </a:extLst>
          </p:cNvPr>
          <p:cNvSpPr>
            <a:spLocks noGrp="1"/>
          </p:cNvSpPr>
          <p:nvPr>
            <p:ph type="dt" sz="half" idx="2"/>
          </p:nvPr>
        </p:nvSpPr>
        <p:spPr>
          <a:xfrm>
            <a:off x="431801" y="6396842"/>
            <a:ext cx="1613913" cy="461159"/>
          </a:xfrm>
        </p:spPr>
        <p:txBody>
          <a:bodyPr/>
          <a:lstStyle/>
          <a:p>
            <a:pPr defTabSz="1219170"/>
            <a:r>
              <a:rPr lang="fr-FR" cap="all" dirty="0">
                <a:solidFill>
                  <a:srgbClr val="000000"/>
                </a:solidFill>
              </a:rPr>
              <a:t>12/12/2025</a:t>
            </a:r>
          </a:p>
        </p:txBody>
      </p:sp>
      <p:sp>
        <p:nvSpPr>
          <p:cNvPr id="8" name="Espace réservé du texte 5">
            <a:extLst>
              <a:ext uri="{FF2B5EF4-FFF2-40B4-BE49-F238E27FC236}">
                <a16:creationId xmlns:a16="http://schemas.microsoft.com/office/drawing/2014/main" id="{91A65867-711B-2713-4A36-DE3713FBEA83}"/>
              </a:ext>
            </a:extLst>
          </p:cNvPr>
          <p:cNvSpPr txBox="1">
            <a:spLocks/>
          </p:cNvSpPr>
          <p:nvPr/>
        </p:nvSpPr>
        <p:spPr>
          <a:xfrm>
            <a:off x="822110" y="1961280"/>
            <a:ext cx="10842841" cy="1822509"/>
          </a:xfrm>
          <a:prstGeom prst="rect">
            <a:avLst/>
          </a:prstGeom>
          <a:solidFill>
            <a:schemeClr val="bg1"/>
          </a:solidFill>
          <a:ln>
            <a:solidFill>
              <a:schemeClr val="tx2"/>
            </a:solidFill>
          </a:ln>
        </p:spPr>
        <p:txBody>
          <a:bodyPr lIns="121920" tIns="60960" rIns="121920" bIns="6096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1219170">
              <a:spcBef>
                <a:spcPts val="1333"/>
              </a:spcBef>
              <a:buNone/>
              <a:defRPr/>
            </a:pPr>
            <a:r>
              <a:rPr lang="fr-FR" sz="1867" b="1" dirty="0">
                <a:solidFill>
                  <a:srgbClr val="000091"/>
                </a:solidFill>
                <a:latin typeface="Calibri" panose="020F0502020204030204" pitchFamily="34" charset="0"/>
                <a:ea typeface="Calibri" panose="020F0502020204030204" pitchFamily="34" charset="0"/>
                <a:cs typeface="Calibri" panose="020F0502020204030204" pitchFamily="34" charset="0"/>
              </a:rPr>
              <a:t>Soutien des équipes mobiles de soins palliatifs (EMSP) </a:t>
            </a:r>
          </a:p>
          <a:p>
            <a:pPr marL="0" indent="0" algn="just" defTabSz="1219170">
              <a:spcBef>
                <a:spcPts val="1333"/>
              </a:spcBef>
              <a:buNone/>
              <a:defRPr/>
            </a:pPr>
            <a:r>
              <a:rPr lang="fr-FR" sz="1867" dirty="0">
                <a:solidFill>
                  <a:srgbClr val="000091"/>
                </a:solidFill>
                <a:latin typeface="Calibri" panose="020F0502020204030204" pitchFamily="34" charset="0"/>
                <a:ea typeface="Calibri" panose="020F0502020204030204" pitchFamily="34" charset="0"/>
                <a:cs typeface="Calibri" panose="020F0502020204030204" pitchFamily="34" charset="0"/>
              </a:rPr>
              <a:t>211 M€ </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dédiés au financement des EMSP, en 2025, en augmentation de </a:t>
            </a:r>
            <a:r>
              <a:rPr lang="fr-FR" sz="1867" b="1" dirty="0">
                <a:solidFill>
                  <a:srgbClr val="000091"/>
                </a:solidFill>
                <a:latin typeface="Calibri" panose="020F0502020204030204" pitchFamily="34" charset="0"/>
                <a:ea typeface="Calibri" panose="020F0502020204030204" pitchFamily="34" charset="0"/>
                <a:cs typeface="Calibri" panose="020F0502020204030204" pitchFamily="34" charset="0"/>
              </a:rPr>
              <a:t>+3,9% entre 2024 et 2025</a:t>
            </a:r>
          </a:p>
          <a:p>
            <a:pPr marL="0" indent="0" algn="just" defTabSz="1219170">
              <a:spcBef>
                <a:spcPts val="1333"/>
              </a:spcBef>
              <a:buNone/>
              <a:defRPr/>
            </a:pPr>
            <a:r>
              <a:rPr lang="fr-FR" sz="1867" b="1" dirty="0">
                <a:solidFill>
                  <a:srgbClr val="000091"/>
                </a:solidFill>
                <a:latin typeface="Calibri" panose="020F0502020204030204" pitchFamily="34" charset="0"/>
                <a:ea typeface="Calibri" panose="020F0502020204030204" pitchFamily="34" charset="0"/>
                <a:cs typeface="Calibri" panose="020F0502020204030204" pitchFamily="34" charset="0"/>
              </a:rPr>
              <a:t>+18 EMSP </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par rapport à 2024 </a:t>
            </a:r>
          </a:p>
          <a:p>
            <a:pPr marL="0" indent="0" algn="just" defTabSz="1219170">
              <a:spcBef>
                <a:spcPts val="1333"/>
              </a:spcBef>
              <a:buNone/>
              <a:defRPr/>
            </a:pPr>
            <a:r>
              <a:rPr lang="fr-FR" sz="1867" dirty="0">
                <a:solidFill>
                  <a:srgbClr val="000091"/>
                </a:solidFill>
                <a:latin typeface="Calibri" panose="020F0502020204030204" pitchFamily="34" charset="0"/>
                <a:ea typeface="Calibri" panose="020F0502020204030204" pitchFamily="34" charset="0"/>
                <a:cs typeface="Calibri" panose="020F0502020204030204" pitchFamily="34" charset="0"/>
              </a:rPr>
              <a:t>438 EMSP</a:t>
            </a: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 présentes dans tous les départements, à fin 2025 </a:t>
            </a:r>
          </a:p>
        </p:txBody>
      </p:sp>
      <p:sp>
        <p:nvSpPr>
          <p:cNvPr id="10" name="Espace réservé du texte 5">
            <a:extLst>
              <a:ext uri="{FF2B5EF4-FFF2-40B4-BE49-F238E27FC236}">
                <a16:creationId xmlns:a16="http://schemas.microsoft.com/office/drawing/2014/main" id="{F4FBE178-5DCD-2C78-ED7E-CE3DDA2D8F3F}"/>
              </a:ext>
            </a:extLst>
          </p:cNvPr>
          <p:cNvSpPr txBox="1">
            <a:spLocks/>
          </p:cNvSpPr>
          <p:nvPr/>
        </p:nvSpPr>
        <p:spPr>
          <a:xfrm>
            <a:off x="797440" y="3977935"/>
            <a:ext cx="10842841" cy="2304256"/>
          </a:xfrm>
          <a:prstGeom prst="rect">
            <a:avLst/>
          </a:prstGeom>
          <a:solidFill>
            <a:schemeClr val="bg1"/>
          </a:solidFill>
          <a:ln>
            <a:solidFill>
              <a:schemeClr val="tx2"/>
            </a:solidFill>
          </a:ln>
        </p:spPr>
        <p:txBody>
          <a:bodyPr lIns="121920" tIns="60960" rIns="121920" bIns="6096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1219170">
              <a:spcBef>
                <a:spcPts val="1333"/>
              </a:spcBef>
              <a:buNone/>
              <a:defRPr/>
            </a:pPr>
            <a:r>
              <a:rPr lang="fr-FR" sz="1867" b="1" dirty="0">
                <a:solidFill>
                  <a:srgbClr val="000091"/>
                </a:solidFill>
                <a:latin typeface="Calibri" panose="020F0502020204030204" pitchFamily="34" charset="0"/>
                <a:ea typeface="Calibri" panose="020F0502020204030204" pitchFamily="34" charset="0"/>
                <a:cs typeface="Calibri" panose="020F0502020204030204" pitchFamily="34" charset="0"/>
              </a:rPr>
              <a:t>Soutien des équipes ressources régionales de soins palliatifs pédiatriques (ERRSPP) </a:t>
            </a:r>
          </a:p>
          <a:p>
            <a:pPr marL="0" indent="0" algn="just" defTabSz="1219170">
              <a:spcBef>
                <a:spcPts val="1333"/>
              </a:spcBef>
              <a:buNone/>
              <a:defRPr/>
            </a:pP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A fin 2025, on recense 25 ERRSPP</a:t>
            </a:r>
          </a:p>
          <a:p>
            <a:pPr marL="0" indent="0" algn="just" defTabSz="1219170">
              <a:spcBef>
                <a:spcPts val="1333"/>
              </a:spcBef>
              <a:buNone/>
              <a:defRPr/>
            </a:pP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Trois régions ne sont pas encore dotées d’une ERRSPP : Corse, Guadeloupe, Martinique </a:t>
            </a:r>
          </a:p>
          <a:p>
            <a:pPr marL="0" indent="0" algn="just" defTabSz="1219170">
              <a:spcBef>
                <a:spcPts val="1333"/>
              </a:spcBef>
              <a:buNone/>
              <a:defRPr/>
            </a:pPr>
            <a:r>
              <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rPr>
              <a:t>A Mayotte, l’équipe mobile assure la prise en charge pédiatrique palliative</a:t>
            </a:r>
          </a:p>
          <a:p>
            <a:pPr marL="0" indent="0" algn="just" defTabSz="1219170">
              <a:spcBef>
                <a:spcPts val="1333"/>
              </a:spcBef>
              <a:buNone/>
              <a:defRPr/>
            </a:pPr>
            <a:r>
              <a:rPr lang="fr-FR" sz="1867" b="1" dirty="0">
                <a:solidFill>
                  <a:srgbClr val="000091"/>
                </a:solidFill>
                <a:latin typeface="Calibri" panose="020F0502020204030204" pitchFamily="34" charset="0"/>
                <a:ea typeface="Calibri" panose="020F0502020204030204" pitchFamily="34" charset="0"/>
                <a:cs typeface="Calibri" panose="020F0502020204030204" pitchFamily="34" charset="0"/>
              </a:rPr>
              <a:t>&gt;&gt; Saisine HAS en cours pour la production d’un guide Parcours de soins palliatifs pédiatriques : retour courant S2-2026</a:t>
            </a:r>
          </a:p>
          <a:p>
            <a:pPr marL="0" indent="0" algn="just" defTabSz="1219170">
              <a:spcBef>
                <a:spcPts val="1333"/>
              </a:spcBef>
              <a:buNone/>
              <a:defRPr/>
            </a:pPr>
            <a:endParaRPr lang="fr-FR" sz="1867"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21261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F3E7C-E889-D74E-2372-51706A252AD1}"/>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2E494ED-BC9F-738D-4902-EED6393171C6}"/>
              </a:ext>
            </a:extLst>
          </p:cNvPr>
          <p:cNvSpPr>
            <a:spLocks noGrp="1"/>
          </p:cNvSpPr>
          <p:nvPr>
            <p:ph type="sldNum" sz="quarter" idx="12"/>
          </p:nvPr>
        </p:nvSpPr>
        <p:spPr/>
        <p:txBody>
          <a:bodyPr/>
          <a:lstStyle/>
          <a:p>
            <a:pPr defTabSz="1219170"/>
            <a:fld id="{733122C9-A0B9-462F-8757-0847AD287B63}" type="slidenum">
              <a:rPr lang="fr-FR">
                <a:solidFill>
                  <a:srgbClr val="000000"/>
                </a:solidFill>
              </a:rPr>
              <a:pPr defTabSz="1219170"/>
              <a:t>12</a:t>
            </a:fld>
            <a:endParaRPr lang="fr-FR" dirty="0">
              <a:solidFill>
                <a:srgbClr val="000000"/>
              </a:solidFill>
            </a:endParaRPr>
          </a:p>
        </p:txBody>
      </p:sp>
      <p:sp>
        <p:nvSpPr>
          <p:cNvPr id="5" name="Titre 4">
            <a:extLst>
              <a:ext uri="{FF2B5EF4-FFF2-40B4-BE49-F238E27FC236}">
                <a16:creationId xmlns:a16="http://schemas.microsoft.com/office/drawing/2014/main" id="{9AF40022-DE5E-763E-89EC-13A6589AF6CC}"/>
              </a:ext>
            </a:extLst>
          </p:cNvPr>
          <p:cNvSpPr>
            <a:spLocks noGrp="1"/>
          </p:cNvSpPr>
          <p:nvPr>
            <p:ph type="title"/>
          </p:nvPr>
        </p:nvSpPr>
        <p:spPr>
          <a:xfrm>
            <a:off x="1775852" y="622438"/>
            <a:ext cx="9889099" cy="719988"/>
          </a:xfrm>
        </p:spPr>
        <p:txBody>
          <a:bodyPr>
            <a:normAutofit fontScale="90000"/>
          </a:bodyPr>
          <a:lstStyle/>
          <a:p>
            <a:pPr marL="18626" algn="r"/>
            <a:r>
              <a:rPr lang="fr-FR" sz="2400" dirty="0">
                <a:solidFill>
                  <a:srgbClr val="C00000"/>
                </a:solidFill>
                <a:latin typeface="Marianne ExtraBold"/>
              </a:rPr>
              <a:t>Organiser et renforcer une offre coordonnée graduée, à l’hôpital et aux domiciles  </a:t>
            </a:r>
          </a:p>
        </p:txBody>
      </p:sp>
      <p:sp>
        <p:nvSpPr>
          <p:cNvPr id="7" name="Espace réservé du pied de page 6">
            <a:extLst>
              <a:ext uri="{FF2B5EF4-FFF2-40B4-BE49-F238E27FC236}">
                <a16:creationId xmlns:a16="http://schemas.microsoft.com/office/drawing/2014/main" id="{CAAA9151-3431-26C6-58E4-AAE706DBE7C7}"/>
              </a:ext>
            </a:extLst>
          </p:cNvPr>
          <p:cNvSpPr>
            <a:spLocks noGrp="1"/>
          </p:cNvSpPr>
          <p:nvPr>
            <p:ph type="ftr" sz="quarter" idx="3"/>
          </p:nvPr>
        </p:nvSpPr>
        <p:spPr/>
        <p:txBody>
          <a:bodyPr/>
          <a:lstStyle/>
          <a:p>
            <a:pPr defTabSz="1219170"/>
            <a:r>
              <a:rPr lang="fr-FR" dirty="0">
                <a:solidFill>
                  <a:srgbClr val="000000"/>
                </a:solidFill>
              </a:rPr>
              <a:t>   Direction générale de l’offre de soins</a:t>
            </a:r>
          </a:p>
        </p:txBody>
      </p:sp>
      <p:sp>
        <p:nvSpPr>
          <p:cNvPr id="6" name="Espace réservé de la date 5">
            <a:extLst>
              <a:ext uri="{FF2B5EF4-FFF2-40B4-BE49-F238E27FC236}">
                <a16:creationId xmlns:a16="http://schemas.microsoft.com/office/drawing/2014/main" id="{3E0AB60A-8E8E-AE68-2844-0C2C76730064}"/>
              </a:ext>
            </a:extLst>
          </p:cNvPr>
          <p:cNvSpPr>
            <a:spLocks noGrp="1"/>
          </p:cNvSpPr>
          <p:nvPr>
            <p:ph type="dt" sz="half" idx="2"/>
          </p:nvPr>
        </p:nvSpPr>
        <p:spPr>
          <a:xfrm>
            <a:off x="431801" y="6396842"/>
            <a:ext cx="1613913" cy="461159"/>
          </a:xfrm>
        </p:spPr>
        <p:txBody>
          <a:bodyPr/>
          <a:lstStyle/>
          <a:p>
            <a:pPr defTabSz="1219170"/>
            <a:r>
              <a:rPr lang="fr-FR" cap="all" dirty="0">
                <a:solidFill>
                  <a:srgbClr val="000000"/>
                </a:solidFill>
              </a:rPr>
              <a:t>12/12/2025</a:t>
            </a:r>
          </a:p>
        </p:txBody>
      </p:sp>
      <p:pic>
        <p:nvPicPr>
          <p:cNvPr id="4" name="Image 3">
            <a:extLst>
              <a:ext uri="{FF2B5EF4-FFF2-40B4-BE49-F238E27FC236}">
                <a16:creationId xmlns:a16="http://schemas.microsoft.com/office/drawing/2014/main" id="{3C394D39-BFEC-8FD1-0E77-AD741E5AA074}"/>
              </a:ext>
            </a:extLst>
          </p:cNvPr>
          <p:cNvPicPr>
            <a:picLocks noChangeAspect="1"/>
          </p:cNvPicPr>
          <p:nvPr/>
        </p:nvPicPr>
        <p:blipFill>
          <a:blip r:embed="rId3"/>
          <a:stretch>
            <a:fillRect/>
          </a:stretch>
        </p:blipFill>
        <p:spPr>
          <a:xfrm>
            <a:off x="719403" y="1505557"/>
            <a:ext cx="10416148" cy="4872443"/>
          </a:xfrm>
          <a:prstGeom prst="rect">
            <a:avLst/>
          </a:prstGeom>
        </p:spPr>
      </p:pic>
    </p:spTree>
    <p:extLst>
      <p:ext uri="{BB962C8B-B14F-4D97-AF65-F5344CB8AC3E}">
        <p14:creationId xmlns:p14="http://schemas.microsoft.com/office/powerpoint/2010/main" val="1106770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286F5-71EC-7605-DFEC-367CC0E91856}"/>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D1C9AB7-4FC4-CFA9-C5AC-36C87F926007}"/>
              </a:ext>
            </a:extLst>
          </p:cNvPr>
          <p:cNvSpPr>
            <a:spLocks noGrp="1"/>
          </p:cNvSpPr>
          <p:nvPr>
            <p:ph type="sldNum" sz="quarter" idx="12"/>
          </p:nvPr>
        </p:nvSpPr>
        <p:spPr/>
        <p:txBody>
          <a:bodyPr/>
          <a:lstStyle/>
          <a:p>
            <a:pPr defTabSz="1219170"/>
            <a:fld id="{733122C9-A0B9-462F-8757-0847AD287B63}" type="slidenum">
              <a:rPr lang="fr-FR">
                <a:solidFill>
                  <a:srgbClr val="000000"/>
                </a:solidFill>
              </a:rPr>
              <a:pPr defTabSz="1219170"/>
              <a:t>13</a:t>
            </a:fld>
            <a:endParaRPr lang="fr-FR" dirty="0">
              <a:solidFill>
                <a:srgbClr val="000000"/>
              </a:solidFill>
            </a:endParaRPr>
          </a:p>
        </p:txBody>
      </p:sp>
      <p:sp>
        <p:nvSpPr>
          <p:cNvPr id="5" name="Titre 4">
            <a:extLst>
              <a:ext uri="{FF2B5EF4-FFF2-40B4-BE49-F238E27FC236}">
                <a16:creationId xmlns:a16="http://schemas.microsoft.com/office/drawing/2014/main" id="{DC53B3FB-07DC-78FE-6BFD-56E3734BA0AE}"/>
              </a:ext>
            </a:extLst>
          </p:cNvPr>
          <p:cNvSpPr>
            <a:spLocks noGrp="1"/>
          </p:cNvSpPr>
          <p:nvPr>
            <p:ph type="title"/>
          </p:nvPr>
        </p:nvSpPr>
        <p:spPr>
          <a:xfrm>
            <a:off x="1775852" y="622438"/>
            <a:ext cx="9889099" cy="719988"/>
          </a:xfrm>
        </p:spPr>
        <p:txBody>
          <a:bodyPr>
            <a:normAutofit fontScale="90000"/>
          </a:bodyPr>
          <a:lstStyle/>
          <a:p>
            <a:pPr marL="18626" algn="r"/>
            <a:r>
              <a:rPr lang="fr-FR" sz="2400" dirty="0">
                <a:solidFill>
                  <a:srgbClr val="C00000"/>
                </a:solidFill>
                <a:latin typeface="Marianne ExtraBold"/>
              </a:rPr>
              <a:t>Organiser et renforcer une offre coordonnée graduée, à l’hôpital et aux domiciles </a:t>
            </a:r>
          </a:p>
        </p:txBody>
      </p:sp>
      <p:sp>
        <p:nvSpPr>
          <p:cNvPr id="7" name="Espace réservé du pied de page 6">
            <a:extLst>
              <a:ext uri="{FF2B5EF4-FFF2-40B4-BE49-F238E27FC236}">
                <a16:creationId xmlns:a16="http://schemas.microsoft.com/office/drawing/2014/main" id="{50357846-9F1E-E3B4-0F20-DFC9FD959E11}"/>
              </a:ext>
            </a:extLst>
          </p:cNvPr>
          <p:cNvSpPr>
            <a:spLocks noGrp="1"/>
          </p:cNvSpPr>
          <p:nvPr>
            <p:ph type="ftr" sz="quarter" idx="3"/>
          </p:nvPr>
        </p:nvSpPr>
        <p:spPr/>
        <p:txBody>
          <a:bodyPr/>
          <a:lstStyle/>
          <a:p>
            <a:pPr defTabSz="1219170"/>
            <a:r>
              <a:rPr lang="fr-FR" dirty="0">
                <a:solidFill>
                  <a:srgbClr val="000000"/>
                </a:solidFill>
              </a:rPr>
              <a:t>   Direction générale de l’offre de soins</a:t>
            </a:r>
          </a:p>
        </p:txBody>
      </p:sp>
      <p:sp>
        <p:nvSpPr>
          <p:cNvPr id="6" name="Espace réservé de la date 5">
            <a:extLst>
              <a:ext uri="{FF2B5EF4-FFF2-40B4-BE49-F238E27FC236}">
                <a16:creationId xmlns:a16="http://schemas.microsoft.com/office/drawing/2014/main" id="{8B540AFD-667A-93FB-DEEC-FB2ED46DE3A1}"/>
              </a:ext>
            </a:extLst>
          </p:cNvPr>
          <p:cNvSpPr>
            <a:spLocks noGrp="1"/>
          </p:cNvSpPr>
          <p:nvPr>
            <p:ph type="dt" sz="half" idx="2"/>
          </p:nvPr>
        </p:nvSpPr>
        <p:spPr>
          <a:xfrm>
            <a:off x="431801" y="6396842"/>
            <a:ext cx="1613913" cy="461159"/>
          </a:xfrm>
        </p:spPr>
        <p:txBody>
          <a:bodyPr/>
          <a:lstStyle/>
          <a:p>
            <a:pPr defTabSz="1219170"/>
            <a:r>
              <a:rPr lang="fr-FR" cap="all" dirty="0">
                <a:solidFill>
                  <a:srgbClr val="000000"/>
                </a:solidFill>
              </a:rPr>
              <a:t>12/12/2025</a:t>
            </a:r>
          </a:p>
        </p:txBody>
      </p:sp>
      <p:pic>
        <p:nvPicPr>
          <p:cNvPr id="8" name="Image 7">
            <a:extLst>
              <a:ext uri="{FF2B5EF4-FFF2-40B4-BE49-F238E27FC236}">
                <a16:creationId xmlns:a16="http://schemas.microsoft.com/office/drawing/2014/main" id="{0CFF8506-C823-8E40-91E8-39FA9AF90952}"/>
              </a:ext>
            </a:extLst>
          </p:cNvPr>
          <p:cNvPicPr>
            <a:picLocks noChangeAspect="1"/>
          </p:cNvPicPr>
          <p:nvPr/>
        </p:nvPicPr>
        <p:blipFill>
          <a:blip r:embed="rId3"/>
          <a:stretch>
            <a:fillRect/>
          </a:stretch>
        </p:blipFill>
        <p:spPr>
          <a:xfrm>
            <a:off x="431800" y="1510626"/>
            <a:ext cx="10992544" cy="4867375"/>
          </a:xfrm>
          <a:prstGeom prst="rect">
            <a:avLst/>
          </a:prstGeom>
        </p:spPr>
      </p:pic>
    </p:spTree>
    <p:extLst>
      <p:ext uri="{BB962C8B-B14F-4D97-AF65-F5344CB8AC3E}">
        <p14:creationId xmlns:p14="http://schemas.microsoft.com/office/powerpoint/2010/main" val="626497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B0DA1-53BF-5558-D813-76D07A1B8886}"/>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3FDD74B-E3FC-09C4-C515-5D61038CB894}"/>
              </a:ext>
            </a:extLst>
          </p:cNvPr>
          <p:cNvSpPr>
            <a:spLocks noGrp="1"/>
          </p:cNvSpPr>
          <p:nvPr>
            <p:ph type="sldNum" sz="quarter" idx="12"/>
          </p:nvPr>
        </p:nvSpPr>
        <p:spPr/>
        <p:txBody>
          <a:bodyPr/>
          <a:lstStyle/>
          <a:p>
            <a:pPr defTabSz="1219170"/>
            <a:fld id="{733122C9-A0B9-462F-8757-0847AD287B63}" type="slidenum">
              <a:rPr lang="fr-FR">
                <a:solidFill>
                  <a:srgbClr val="000000"/>
                </a:solidFill>
              </a:rPr>
              <a:pPr defTabSz="1219170"/>
              <a:t>14</a:t>
            </a:fld>
            <a:endParaRPr lang="fr-FR" dirty="0">
              <a:solidFill>
                <a:srgbClr val="000000"/>
              </a:solidFill>
            </a:endParaRPr>
          </a:p>
        </p:txBody>
      </p:sp>
      <p:sp>
        <p:nvSpPr>
          <p:cNvPr id="5" name="Titre 4">
            <a:extLst>
              <a:ext uri="{FF2B5EF4-FFF2-40B4-BE49-F238E27FC236}">
                <a16:creationId xmlns:a16="http://schemas.microsoft.com/office/drawing/2014/main" id="{9152FBA0-DD39-B0B0-4948-22C22545DE09}"/>
              </a:ext>
            </a:extLst>
          </p:cNvPr>
          <p:cNvSpPr>
            <a:spLocks noGrp="1"/>
          </p:cNvSpPr>
          <p:nvPr>
            <p:ph type="title"/>
          </p:nvPr>
        </p:nvSpPr>
        <p:spPr>
          <a:xfrm>
            <a:off x="1775852" y="622438"/>
            <a:ext cx="9889099" cy="719988"/>
          </a:xfrm>
        </p:spPr>
        <p:txBody>
          <a:bodyPr>
            <a:normAutofit fontScale="90000"/>
          </a:bodyPr>
          <a:lstStyle/>
          <a:p>
            <a:pPr marL="18626" algn="r"/>
            <a:r>
              <a:rPr lang="fr-FR" sz="2400" dirty="0">
                <a:solidFill>
                  <a:srgbClr val="C00000"/>
                </a:solidFill>
                <a:latin typeface="Marianne ExtraBold"/>
              </a:rPr>
              <a:t>Renforcer la qualité de la prise en charge palliative en EHPAD et en établissements sanitaires et médico-sociaux</a:t>
            </a:r>
          </a:p>
        </p:txBody>
      </p:sp>
      <p:sp>
        <p:nvSpPr>
          <p:cNvPr id="7" name="Espace réservé du pied de page 6">
            <a:extLst>
              <a:ext uri="{FF2B5EF4-FFF2-40B4-BE49-F238E27FC236}">
                <a16:creationId xmlns:a16="http://schemas.microsoft.com/office/drawing/2014/main" id="{4D923C1F-E30A-28F2-D639-06449152C289}"/>
              </a:ext>
            </a:extLst>
          </p:cNvPr>
          <p:cNvSpPr>
            <a:spLocks noGrp="1"/>
          </p:cNvSpPr>
          <p:nvPr>
            <p:ph type="ftr" sz="quarter" idx="3"/>
          </p:nvPr>
        </p:nvSpPr>
        <p:spPr/>
        <p:txBody>
          <a:bodyPr/>
          <a:lstStyle/>
          <a:p>
            <a:pPr defTabSz="1219170"/>
            <a:r>
              <a:rPr lang="fr-FR" dirty="0">
                <a:solidFill>
                  <a:srgbClr val="000000"/>
                </a:solidFill>
              </a:rPr>
              <a:t>   Direction générale de l’offre de soins</a:t>
            </a:r>
          </a:p>
        </p:txBody>
      </p:sp>
      <p:sp>
        <p:nvSpPr>
          <p:cNvPr id="6" name="Espace réservé de la date 5">
            <a:extLst>
              <a:ext uri="{FF2B5EF4-FFF2-40B4-BE49-F238E27FC236}">
                <a16:creationId xmlns:a16="http://schemas.microsoft.com/office/drawing/2014/main" id="{84E1E1DC-3DE8-2742-AFDD-221D7A9FCDCA}"/>
              </a:ext>
            </a:extLst>
          </p:cNvPr>
          <p:cNvSpPr>
            <a:spLocks noGrp="1"/>
          </p:cNvSpPr>
          <p:nvPr>
            <p:ph type="dt" sz="half" idx="2"/>
          </p:nvPr>
        </p:nvSpPr>
        <p:spPr>
          <a:xfrm>
            <a:off x="431801" y="6396842"/>
            <a:ext cx="1613913" cy="461159"/>
          </a:xfrm>
        </p:spPr>
        <p:txBody>
          <a:bodyPr/>
          <a:lstStyle/>
          <a:p>
            <a:pPr defTabSz="1219170"/>
            <a:r>
              <a:rPr lang="fr-FR" cap="all" dirty="0">
                <a:solidFill>
                  <a:srgbClr val="000000"/>
                </a:solidFill>
              </a:rPr>
              <a:t>12/12/2025</a:t>
            </a:r>
          </a:p>
        </p:txBody>
      </p:sp>
      <p:sp>
        <p:nvSpPr>
          <p:cNvPr id="4" name="Espace réservé du texte 5">
            <a:extLst>
              <a:ext uri="{FF2B5EF4-FFF2-40B4-BE49-F238E27FC236}">
                <a16:creationId xmlns:a16="http://schemas.microsoft.com/office/drawing/2014/main" id="{40918AFD-11C5-7E0A-F3AF-45ED2582D98B}"/>
              </a:ext>
            </a:extLst>
          </p:cNvPr>
          <p:cNvSpPr txBox="1">
            <a:spLocks/>
          </p:cNvSpPr>
          <p:nvPr/>
        </p:nvSpPr>
        <p:spPr>
          <a:xfrm>
            <a:off x="815413" y="2479279"/>
            <a:ext cx="10993007" cy="3085956"/>
          </a:xfrm>
          <a:prstGeom prst="rect">
            <a:avLst/>
          </a:prstGeom>
          <a:solidFill>
            <a:schemeClr val="bg1"/>
          </a:solidFill>
        </p:spPr>
        <p:txBody>
          <a:bodyPr lIns="121920" tIns="60960" rIns="121920" bIns="60960" anchor="t"/>
          <a:lstStyle>
            <a:defPPr>
              <a:defRPr lang="fr-FR"/>
            </a:defPPr>
            <a:lvl1pPr lvl="0" indent="0">
              <a:lnSpc>
                <a:spcPct val="90000"/>
              </a:lnSpc>
              <a:spcBef>
                <a:spcPts val="1000"/>
              </a:spcBef>
              <a:buFont typeface="Arial" panose="020B0604020202020204" pitchFamily="34" charset="0"/>
              <a:buNone/>
              <a:defRPr kumimoji="0" sz="1100" i="0" u="sng" strike="noStrike" cap="none" spc="0" normalizeH="0" baseline="0">
                <a:ln>
                  <a:noFill/>
                </a:ln>
                <a:effectLst/>
                <a:uLnTx/>
                <a:uFillTx/>
                <a:latin typeface="Marianne" panose="020000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defTabSz="1219170">
              <a:spcBef>
                <a:spcPts val="1333"/>
              </a:spcBef>
              <a:defRPr/>
            </a:pPr>
            <a:r>
              <a:rPr lang="fr-FR" sz="1867" b="1" u="none" dirty="0">
                <a:solidFill>
                  <a:srgbClr val="000091"/>
                </a:solidFill>
                <a:latin typeface="Calibri" panose="020F0502020204030204" pitchFamily="34" charset="0"/>
                <a:ea typeface="Calibri" panose="020F0502020204030204" pitchFamily="34" charset="0"/>
                <a:cs typeface="Calibri" panose="020F0502020204030204" pitchFamily="34" charset="0"/>
              </a:rPr>
              <a:t>6 000 EHPADs (soit 85%) contre 5 600 EHPAD en 2019 </a:t>
            </a:r>
          </a:p>
          <a:p>
            <a:pPr marL="380990" indent="-380990" defTabSz="1219170">
              <a:spcBef>
                <a:spcPts val="1333"/>
              </a:spcBef>
              <a:buFont typeface="Arial" panose="020B0604020202020204" pitchFamily="34" charset="0"/>
              <a:buChar char="•"/>
              <a:defRPr/>
            </a:pPr>
            <a:r>
              <a:rPr lang="fr-FR" sz="1867" u="none" dirty="0">
                <a:solidFill>
                  <a:srgbClr val="000000"/>
                </a:solidFill>
                <a:latin typeface="Calibri" panose="020F0502020204030204" pitchFamily="34" charset="0"/>
                <a:ea typeface="Calibri" panose="020F0502020204030204" pitchFamily="34" charset="0"/>
                <a:cs typeface="Calibri" panose="020F0502020204030204" pitchFamily="34" charset="0"/>
              </a:rPr>
              <a:t>disposent d’une convention avec une équipe mobile de soins palliatifs (EMSP) </a:t>
            </a:r>
          </a:p>
          <a:p>
            <a:pPr marL="380990" indent="-380990" defTabSz="1219170">
              <a:spcBef>
                <a:spcPts val="1333"/>
              </a:spcBef>
              <a:buFont typeface="Arial" panose="020B0604020202020204" pitchFamily="34" charset="0"/>
              <a:buChar char="•"/>
              <a:defRPr/>
            </a:pPr>
            <a:r>
              <a:rPr lang="fr-FR" sz="1867" u="none" dirty="0">
                <a:solidFill>
                  <a:srgbClr val="000000"/>
                </a:solidFill>
                <a:latin typeface="Calibri" panose="020F0502020204030204" pitchFamily="34" charset="0"/>
                <a:ea typeface="Calibri" panose="020F0502020204030204" pitchFamily="34" charset="0"/>
                <a:cs typeface="Calibri" panose="020F0502020204030204" pitchFamily="34" charset="0"/>
              </a:rPr>
              <a:t>ou bénéficient d’un soutien d’une EMSP via leur rattachement à une structure sanitaire</a:t>
            </a:r>
          </a:p>
          <a:p>
            <a:pPr defTabSz="1219170">
              <a:spcBef>
                <a:spcPts val="1333"/>
              </a:spcBef>
              <a:defRPr/>
            </a:pPr>
            <a:endParaRPr lang="fr-FR" sz="1867" b="1" u="none" dirty="0">
              <a:solidFill>
                <a:srgbClr val="000091"/>
              </a:solidFill>
              <a:latin typeface="Calibri" panose="020F0502020204030204" pitchFamily="34" charset="0"/>
              <a:ea typeface="Calibri" panose="020F0502020204030204" pitchFamily="34" charset="0"/>
              <a:cs typeface="Calibri" panose="020F0502020204030204" pitchFamily="34" charset="0"/>
            </a:endParaRPr>
          </a:p>
          <a:p>
            <a:pPr defTabSz="1219170">
              <a:spcBef>
                <a:spcPts val="1333"/>
              </a:spcBef>
              <a:defRPr/>
            </a:pPr>
            <a:r>
              <a:rPr lang="fr-FR" sz="1867" b="1" u="none" dirty="0">
                <a:solidFill>
                  <a:srgbClr val="000091"/>
                </a:solidFill>
                <a:latin typeface="Calibri" panose="020F0502020204030204" pitchFamily="34" charset="0"/>
                <a:ea typeface="Calibri" panose="020F0502020204030204" pitchFamily="34" charset="0"/>
                <a:cs typeface="Calibri" panose="020F0502020204030204" pitchFamily="34" charset="0"/>
              </a:rPr>
              <a:t>Création d’un référent dans les EHPAD chargé de coordonner l’accès à l’accompagnement et aux soins palliatifs</a:t>
            </a:r>
          </a:p>
          <a:p>
            <a:pPr marL="380990" indent="-380990" defTabSz="1219170">
              <a:spcBef>
                <a:spcPts val="1333"/>
              </a:spcBef>
              <a:buFont typeface="Arial" panose="020B0604020202020204" pitchFamily="34" charset="0"/>
              <a:buChar char="•"/>
              <a:defRPr/>
            </a:pPr>
            <a:r>
              <a:rPr lang="fr-FR" sz="1867" u="none" dirty="0">
                <a:solidFill>
                  <a:srgbClr val="000000"/>
                </a:solidFill>
                <a:latin typeface="Calibri" panose="020F0502020204030204" pitchFamily="34" charset="0"/>
                <a:ea typeface="Calibri" panose="020F0502020204030204" pitchFamily="34" charset="0"/>
                <a:cs typeface="Calibri" panose="020F0502020204030204" pitchFamily="34" charset="0"/>
              </a:rPr>
              <a:t>Article 1</a:t>
            </a:r>
            <a:r>
              <a:rPr lang="fr-FR" sz="1867" u="none" baseline="30000" dirty="0">
                <a:solidFill>
                  <a:srgbClr val="000000"/>
                </a:solidFill>
                <a:latin typeface="Calibri" panose="020F0502020204030204" pitchFamily="34" charset="0"/>
                <a:ea typeface="Calibri" panose="020F0502020204030204" pitchFamily="34" charset="0"/>
                <a:cs typeface="Calibri" panose="020F0502020204030204" pitchFamily="34" charset="0"/>
              </a:rPr>
              <a:t>er</a:t>
            </a:r>
            <a:r>
              <a:rPr lang="fr-FR" sz="1867" u="none" dirty="0">
                <a:solidFill>
                  <a:srgbClr val="000000"/>
                </a:solidFill>
                <a:latin typeface="Calibri" panose="020F0502020204030204" pitchFamily="34" charset="0"/>
                <a:ea typeface="Calibri" panose="020F0502020204030204" pitchFamily="34" charset="0"/>
                <a:cs typeface="Calibri" panose="020F0502020204030204" pitchFamily="34" charset="0"/>
              </a:rPr>
              <a:t> de la loi « accompagnement et soins palliatifs » visant à garantir l’égal accès de tous à l’accompagnement et aux soins palliatifs</a:t>
            </a:r>
          </a:p>
        </p:txBody>
      </p:sp>
    </p:spTree>
    <p:extLst>
      <p:ext uri="{BB962C8B-B14F-4D97-AF65-F5344CB8AC3E}">
        <p14:creationId xmlns:p14="http://schemas.microsoft.com/office/powerpoint/2010/main" val="273047437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1126</Words>
  <Application>Microsoft Office PowerPoint</Application>
  <PresentationFormat>Grand écran</PresentationFormat>
  <Paragraphs>144</Paragraphs>
  <Slides>14</Slides>
  <Notes>14</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14</vt:i4>
      </vt:variant>
    </vt:vector>
  </HeadingPairs>
  <TitlesOfParts>
    <vt:vector size="22" baseType="lpstr">
      <vt:lpstr>Aptos</vt:lpstr>
      <vt:lpstr>Aptos Display</vt:lpstr>
      <vt:lpstr>Arial</vt:lpstr>
      <vt:lpstr>Calibri</vt:lpstr>
      <vt:lpstr>Marianne</vt:lpstr>
      <vt:lpstr>Marianne ExtraBold</vt:lpstr>
      <vt:lpstr>Wingdings</vt:lpstr>
      <vt:lpstr>Thème Office</vt:lpstr>
      <vt:lpstr>Présentation PowerPoint</vt:lpstr>
      <vt:lpstr>Présentation PowerPoint</vt:lpstr>
      <vt:lpstr>Les étapes de la loi « accompagnement et soins palliatifs »</vt:lpstr>
      <vt:lpstr>La nouvelle loi « accompagnement et soins palliatifs » </vt:lpstr>
      <vt:lpstr>La nouvelle loi « accompagnement et soins palliatifs » </vt:lpstr>
      <vt:lpstr>Travaux engagés et perspectives </vt:lpstr>
      <vt:lpstr>Présentation PowerPoint</vt:lpstr>
      <vt:lpstr>La dépense publique de soins palliatifs </vt:lpstr>
      <vt:lpstr>Présentation PowerPoint</vt:lpstr>
      <vt:lpstr>Recruter, former et développer l’offre continue</vt:lpstr>
      <vt:lpstr>Développer l’accès aux équipes expertes   </vt:lpstr>
      <vt:lpstr>Organiser et renforcer une offre coordonnée graduée, à l’hôpital et aux domiciles  </vt:lpstr>
      <vt:lpstr>Organiser et renforcer une offre coordonnée graduée, à l’hôpital et aux domiciles </vt:lpstr>
      <vt:lpstr>Renforcer la qualité de la prise en charge palliative en EHPAD et en établissements sanitaires et médico-sociaux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Magali MARTINEZ</dc:creator>
  <cp:lastModifiedBy>Magali MARTINEZ</cp:lastModifiedBy>
  <cp:revision>1</cp:revision>
  <dcterms:created xsi:type="dcterms:W3CDTF">2026-10-06T08:56:32Z</dcterms:created>
  <dcterms:modified xsi:type="dcterms:W3CDTF">2026-10-06T08:59:34Z</dcterms:modified>
</cp:coreProperties>
</file>